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5"/>
  </p:notesMasterIdLst>
  <p:sldIdLst>
    <p:sldId id="256" r:id="rId2"/>
    <p:sldId id="273" r:id="rId3"/>
    <p:sldId id="276" r:id="rId4"/>
    <p:sldId id="277" r:id="rId5"/>
    <p:sldId id="278" r:id="rId6"/>
    <p:sldId id="275" r:id="rId7"/>
    <p:sldId id="271" r:id="rId8"/>
    <p:sldId id="303" r:id="rId9"/>
    <p:sldId id="259" r:id="rId10"/>
    <p:sldId id="279" r:id="rId11"/>
    <p:sldId id="280" r:id="rId12"/>
    <p:sldId id="281" r:id="rId13"/>
    <p:sldId id="282" r:id="rId14"/>
    <p:sldId id="283" r:id="rId15"/>
    <p:sldId id="284" r:id="rId16"/>
    <p:sldId id="285" r:id="rId17"/>
    <p:sldId id="286" r:id="rId18"/>
    <p:sldId id="287" r:id="rId19"/>
    <p:sldId id="288" r:id="rId20"/>
    <p:sldId id="289" r:id="rId21"/>
    <p:sldId id="290" r:id="rId22"/>
    <p:sldId id="291" r:id="rId23"/>
    <p:sldId id="292" r:id="rId24"/>
    <p:sldId id="293" r:id="rId25"/>
    <p:sldId id="294" r:id="rId26"/>
    <p:sldId id="295" r:id="rId27"/>
    <p:sldId id="296" r:id="rId28"/>
    <p:sldId id="297" r:id="rId29"/>
    <p:sldId id="298" r:id="rId30"/>
    <p:sldId id="299" r:id="rId31"/>
    <p:sldId id="300" r:id="rId32"/>
    <p:sldId id="301" r:id="rId33"/>
    <p:sldId id="302" r:id="rId34"/>
  </p:sldIdLst>
  <p:sldSz cx="9144000" cy="6858000" type="screen4x3"/>
  <p:notesSz cx="7099300" cy="102346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66"/>
    <a:srgbClr val="FF99CC"/>
    <a:srgbClr val="FFCC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1594" y="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4800"/>
    </p:cViewPr>
  </p:sorterViewPr>
  <p:gridSpacing cx="36004" cy="36004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40" Type="http://schemas.microsoft.com/office/2016/11/relationships/changesInfo" Target="changesInfos/changesInfo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ohn Burke" userId="b3282151093dce5f" providerId="LiveId" clId="{8DA62C73-E66A-4D87-B5C1-92A3582B85F0}"/>
    <pc:docChg chg="custSel modSld">
      <pc:chgData name="John Burke" userId="b3282151093dce5f" providerId="LiveId" clId="{8DA62C73-E66A-4D87-B5C1-92A3582B85F0}" dt="2023-07-17T12:44:12.689" v="278" actId="27636"/>
      <pc:docMkLst>
        <pc:docMk/>
      </pc:docMkLst>
      <pc:sldChg chg="modSp mod">
        <pc:chgData name="John Burke" userId="b3282151093dce5f" providerId="LiveId" clId="{8DA62C73-E66A-4D87-B5C1-92A3582B85F0}" dt="2023-07-17T12:44:12.689" v="278" actId="27636"/>
        <pc:sldMkLst>
          <pc:docMk/>
          <pc:sldMk cId="995282838" sldId="256"/>
        </pc:sldMkLst>
        <pc:spChg chg="mod">
          <ac:chgData name="John Burke" userId="b3282151093dce5f" providerId="LiveId" clId="{8DA62C73-E66A-4D87-B5C1-92A3582B85F0}" dt="2023-07-17T12:44:12.689" v="278" actId="27636"/>
          <ac:spMkLst>
            <pc:docMk/>
            <pc:sldMk cId="995282838" sldId="256"/>
            <ac:spMk id="3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defRPr sz="13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1294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>
              <a:defRPr sz="1300"/>
            </a:lvl1pPr>
          </a:lstStyle>
          <a:p>
            <a:fld id="{41FBAD7A-C851-4638-B862-C49C896E04EC}" type="datetimeFigureOut">
              <a:rPr lang="en-GB" smtClean="0"/>
              <a:t>17/07/2023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92188" y="768350"/>
            <a:ext cx="5114925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48" tIns="49524" rIns="99048" bIns="49524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9930" y="4861441"/>
            <a:ext cx="5679440" cy="4605576"/>
          </a:xfrm>
          <a:prstGeom prst="rect">
            <a:avLst/>
          </a:prstGeom>
        </p:spPr>
        <p:txBody>
          <a:bodyPr vert="horz" lIns="99048" tIns="49524" rIns="99048" bIns="49524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defRPr sz="13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1294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defRPr sz="1300"/>
            </a:lvl1pPr>
          </a:lstStyle>
          <a:p>
            <a:fld id="{EF6CF3C0-B2A9-48EB-BFDE-20C936C316B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409060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B4524-1BAB-4089-8DD8-AB81AE5C4BCA}" type="datetimeFigureOut">
              <a:rPr lang="en-GB" smtClean="0"/>
              <a:t>17/07/2023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AD515-A251-4DFC-AB00-6F686A8C0B5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557088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B4524-1BAB-4089-8DD8-AB81AE5C4BCA}" type="datetimeFigureOut">
              <a:rPr lang="en-GB" smtClean="0"/>
              <a:t>17/07/2023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AD515-A251-4DFC-AB00-6F686A8C0B5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280331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B4524-1BAB-4089-8DD8-AB81AE5C4BCA}" type="datetimeFigureOut">
              <a:rPr lang="en-GB" smtClean="0"/>
              <a:t>17/07/2023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AD515-A251-4DFC-AB00-6F686A8C0B5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855540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B4524-1BAB-4089-8DD8-AB81AE5C4BCA}" type="datetimeFigureOut">
              <a:rPr lang="en-GB" smtClean="0"/>
              <a:t>17/07/2023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AD515-A251-4DFC-AB00-6F686A8C0B5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959031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B4524-1BAB-4089-8DD8-AB81AE5C4BCA}" type="datetimeFigureOut">
              <a:rPr lang="en-GB" smtClean="0"/>
              <a:t>17/07/2023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AD515-A251-4DFC-AB00-6F686A8C0B5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478213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B4524-1BAB-4089-8DD8-AB81AE5C4BCA}" type="datetimeFigureOut">
              <a:rPr lang="en-GB" smtClean="0"/>
              <a:t>17/07/2023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AD515-A251-4DFC-AB00-6F686A8C0B5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3295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B4524-1BAB-4089-8DD8-AB81AE5C4BCA}" type="datetimeFigureOut">
              <a:rPr lang="en-GB" smtClean="0"/>
              <a:t>17/07/2023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AD515-A251-4DFC-AB00-6F686A8C0B5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427202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B4524-1BAB-4089-8DD8-AB81AE5C4BCA}" type="datetimeFigureOut">
              <a:rPr lang="en-GB" smtClean="0"/>
              <a:t>17/07/2023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AD515-A251-4DFC-AB00-6F686A8C0B5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87064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B4524-1BAB-4089-8DD8-AB81AE5C4BCA}" type="datetimeFigureOut">
              <a:rPr lang="en-GB" smtClean="0"/>
              <a:t>17/07/2023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AD515-A251-4DFC-AB00-6F686A8C0B5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570694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B4524-1BAB-4089-8DD8-AB81AE5C4BCA}" type="datetimeFigureOut">
              <a:rPr lang="en-GB" smtClean="0"/>
              <a:t>17/07/2023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AD515-A251-4DFC-AB00-6F686A8C0B5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836432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B4524-1BAB-4089-8DD8-AB81AE5C4BCA}" type="datetimeFigureOut">
              <a:rPr lang="en-GB" smtClean="0"/>
              <a:t>17/07/2023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AD515-A251-4DFC-AB00-6F686A8C0B5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834117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3B4524-1BAB-4089-8DD8-AB81AE5C4BCA}" type="datetimeFigureOut">
              <a:rPr lang="en-GB" smtClean="0"/>
              <a:t>17/07/2023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6AD515-A251-4DFC-AB00-6F686A8C0B5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554645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0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0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50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50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6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6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8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8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0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0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2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3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3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4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4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7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8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9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8.pn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8.pn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8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4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8.png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0.png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0.png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0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3" Type="http://schemas.openxmlformats.org/officeDocument/2006/relationships/image" Target="../media/image9.png"/><Relationship Id="rId7" Type="http://schemas.openxmlformats.org/officeDocument/2006/relationships/image" Target="../media/image13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10" Type="http://schemas.openxmlformats.org/officeDocument/2006/relationships/image" Target="../media/image16.png"/><Relationship Id="rId4" Type="http://schemas.openxmlformats.org/officeDocument/2006/relationships/image" Target="../media/image10.png"/><Relationship Id="rId9" Type="http://schemas.openxmlformats.org/officeDocument/2006/relationships/image" Target="../media/image1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7" Type="http://schemas.openxmlformats.org/officeDocument/2006/relationships/image" Target="../media/image2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0.png"/><Relationship Id="rId5" Type="http://schemas.openxmlformats.org/officeDocument/2006/relationships/image" Target="../media/image19.png"/><Relationship Id="rId4" Type="http://schemas.openxmlformats.org/officeDocument/2006/relationships/image" Target="../media/image18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3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>
                <a:latin typeface="Comic Sans MS" panose="030F0702030302020204" pitchFamily="66" charset="0"/>
              </a:rPr>
              <a:t>Triangle In Triangle</a:t>
            </a:r>
            <a:endParaRPr lang="en-GB" sz="4400" dirty="0">
              <a:latin typeface="Comic Sans MS" panose="030F0702030302020204" pitchFamily="66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>
            <a:normAutofit/>
          </a:bodyPr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952828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>
            <a:extLst>
              <a:ext uri="{FF2B5EF4-FFF2-40B4-BE49-F238E27FC236}">
                <a16:creationId xmlns:a16="http://schemas.microsoft.com/office/drawing/2014/main" id="{39B12BDF-35E3-76FA-5777-75A1BF56C39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" y="1590727"/>
            <a:ext cx="6940868" cy="4608576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EBF3AA2C-07BF-3C58-A22F-F9BD24A7197A}"/>
              </a:ext>
            </a:extLst>
          </p:cNvPr>
          <p:cNvSpPr/>
          <p:nvPr/>
        </p:nvSpPr>
        <p:spPr>
          <a:xfrm>
            <a:off x="3071524" y="1080228"/>
            <a:ext cx="5447213" cy="5850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GB" sz="2400" dirty="0">
                <a:latin typeface="Comic Sans MS" panose="030F0702030302020204" pitchFamily="66" charset="0"/>
              </a:rPr>
              <a:t>Find the area of the shaded triangle.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DC9D58D-48AF-B964-91FB-0217FF257212}"/>
              </a:ext>
            </a:extLst>
          </p:cNvPr>
          <p:cNvSpPr txBox="1"/>
          <p:nvPr/>
        </p:nvSpPr>
        <p:spPr>
          <a:xfrm>
            <a:off x="2151802" y="152400"/>
            <a:ext cx="484039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latin typeface="Comic Sans MS" panose="030F0702030302020204" pitchFamily="66" charset="0"/>
              </a:rPr>
              <a:t>Triangle In Triangle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9F120AB2-C7CE-F9F6-3C20-BC8DA8265288}"/>
              </a:ext>
            </a:extLst>
          </p:cNvPr>
          <p:cNvGrpSpPr/>
          <p:nvPr/>
        </p:nvGrpSpPr>
        <p:grpSpPr>
          <a:xfrm>
            <a:off x="3843338" y="6108073"/>
            <a:ext cx="1055595" cy="523220"/>
            <a:chOff x="3744004" y="6208088"/>
            <a:chExt cx="1055595" cy="523220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4" name="TextBox 43">
                  <a:extLst>
                    <a:ext uri="{FF2B5EF4-FFF2-40B4-BE49-F238E27FC236}">
                      <a16:creationId xmlns:a16="http://schemas.microsoft.com/office/drawing/2014/main" id="{69DA6341-9921-EDED-124C-CD03749C3B4B}"/>
                    </a:ext>
                  </a:extLst>
                </p:cNvPr>
                <p:cNvSpPr txBox="1"/>
                <p:nvPr/>
              </p:nvSpPr>
              <p:spPr>
                <a:xfrm>
                  <a:off x="4026144" y="6208088"/>
                  <a:ext cx="465191" cy="52322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800" b="0" i="1" dirty="0" smtClean="0">
                            <a:latin typeface="Cambria Math" panose="02040503050406030204" pitchFamily="18" charset="0"/>
                          </a:rPr>
                          <m:t>2</m:t>
                        </m:r>
                      </m:oMath>
                    </m:oMathPara>
                  </a14:m>
                  <a:endParaRPr lang="en-GB" sz="2800" dirty="0"/>
                </a:p>
              </p:txBody>
            </p:sp>
          </mc:Choice>
          <mc:Fallback xmlns="">
            <p:sp>
              <p:nvSpPr>
                <p:cNvPr id="44" name="TextBox 43">
                  <a:extLst>
                    <a:ext uri="{FF2B5EF4-FFF2-40B4-BE49-F238E27FC236}">
                      <a16:creationId xmlns:a16="http://schemas.microsoft.com/office/drawing/2014/main" id="{69DA6341-9921-EDED-124C-CD03749C3B4B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026144" y="6208088"/>
                  <a:ext cx="465191" cy="523220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20" name="Straight Arrow Connector 19">
              <a:extLst>
                <a:ext uri="{FF2B5EF4-FFF2-40B4-BE49-F238E27FC236}">
                  <a16:creationId xmlns:a16="http://schemas.microsoft.com/office/drawing/2014/main" id="{E6DAC3CF-6F35-0FC8-CE31-6492FBB23D5A}"/>
                </a:ext>
              </a:extLst>
            </p:cNvPr>
            <p:cNvCxnSpPr>
              <a:cxnSpLocks/>
            </p:cNvCxnSpPr>
            <p:nvPr/>
          </p:nvCxnSpPr>
          <p:spPr>
            <a:xfrm>
              <a:off x="3744004" y="6248401"/>
              <a:ext cx="1055595" cy="0"/>
            </a:xfrm>
            <a:prstGeom prst="straightConnector1">
              <a:avLst/>
            </a:prstGeom>
            <a:ln w="12700">
              <a:solidFill>
                <a:schemeClr val="tx1"/>
              </a:solidFill>
              <a:headEnd type="triangl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" name="Group 1">
            <a:extLst>
              <a:ext uri="{FF2B5EF4-FFF2-40B4-BE49-F238E27FC236}">
                <a16:creationId xmlns:a16="http://schemas.microsoft.com/office/drawing/2014/main" id="{ECEF946E-C80D-97E3-E634-983499A4EA98}"/>
              </a:ext>
            </a:extLst>
          </p:cNvPr>
          <p:cNvGrpSpPr/>
          <p:nvPr/>
        </p:nvGrpSpPr>
        <p:grpSpPr>
          <a:xfrm>
            <a:off x="858420" y="1829873"/>
            <a:ext cx="481222" cy="1789627"/>
            <a:chOff x="691737" y="1101213"/>
            <a:chExt cx="481222" cy="1789627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5" name="TextBox 44">
                  <a:extLst>
                    <a:ext uri="{FF2B5EF4-FFF2-40B4-BE49-F238E27FC236}">
                      <a16:creationId xmlns:a16="http://schemas.microsoft.com/office/drawing/2014/main" id="{CD0B29B1-5CB6-90EE-8DAB-6FBDD49CB2D1}"/>
                    </a:ext>
                  </a:extLst>
                </p:cNvPr>
                <p:cNvSpPr txBox="1"/>
                <p:nvPr/>
              </p:nvSpPr>
              <p:spPr>
                <a:xfrm>
                  <a:off x="691737" y="1690129"/>
                  <a:ext cx="481222" cy="52322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800" b="0" i="1" dirty="0" smtClean="0">
                            <a:latin typeface="Cambria Math" panose="02040503050406030204" pitchFamily="18" charset="0"/>
                          </a:rPr>
                          <m:t>5</m:t>
                        </m:r>
                      </m:oMath>
                    </m:oMathPara>
                  </a14:m>
                  <a:endParaRPr lang="en-GB" sz="2800" dirty="0"/>
                </a:p>
              </p:txBody>
            </p:sp>
          </mc:Choice>
          <mc:Fallback xmlns="">
            <p:sp>
              <p:nvSpPr>
                <p:cNvPr id="45" name="TextBox 44">
                  <a:extLst>
                    <a:ext uri="{FF2B5EF4-FFF2-40B4-BE49-F238E27FC236}">
                      <a16:creationId xmlns:a16="http://schemas.microsoft.com/office/drawing/2014/main" id="{CD0B29B1-5CB6-90EE-8DAB-6FBDD49CB2D1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91737" y="1690129"/>
                  <a:ext cx="481222" cy="523220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21" name="Straight Arrow Connector 20">
              <a:extLst>
                <a:ext uri="{FF2B5EF4-FFF2-40B4-BE49-F238E27FC236}">
                  <a16:creationId xmlns:a16="http://schemas.microsoft.com/office/drawing/2014/main" id="{D30178F8-3D9D-2BC2-CD9B-3527AE3D1A3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130197" y="1101213"/>
              <a:ext cx="0" cy="1789627"/>
            </a:xfrm>
            <a:prstGeom prst="straightConnector1">
              <a:avLst/>
            </a:prstGeom>
            <a:ln w="12700">
              <a:solidFill>
                <a:schemeClr val="tx1"/>
              </a:solidFill>
              <a:headEnd type="triangl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6" name="TextBox 25">
            <a:extLst>
              <a:ext uri="{FF2B5EF4-FFF2-40B4-BE49-F238E27FC236}">
                <a16:creationId xmlns:a16="http://schemas.microsoft.com/office/drawing/2014/main" id="{4A784EA2-3566-A78D-EC2B-120D222F5F8D}"/>
              </a:ext>
            </a:extLst>
          </p:cNvPr>
          <p:cNvSpPr txBox="1"/>
          <p:nvPr/>
        </p:nvSpPr>
        <p:spPr>
          <a:xfrm>
            <a:off x="133700" y="6381692"/>
            <a:ext cx="257960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>
                <a:latin typeface="Comic Sans MS" panose="030F0702030302020204" pitchFamily="66" charset="0"/>
              </a:rPr>
              <a:t>(not drawn to scale)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2E34F73-B073-B1C7-2CC7-A736B202FFA7}"/>
              </a:ext>
            </a:extLst>
          </p:cNvPr>
          <p:cNvSpPr/>
          <p:nvPr/>
        </p:nvSpPr>
        <p:spPr>
          <a:xfrm>
            <a:off x="1404451" y="5881688"/>
            <a:ext cx="171450" cy="171450"/>
          </a:xfrm>
          <a:prstGeom prst="rect">
            <a:avLst/>
          </a:prstGeom>
          <a:noFill/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4E428603-0E4B-94CD-65CA-46D9170EC355}"/>
              </a:ext>
            </a:extLst>
          </p:cNvPr>
          <p:cNvSpPr/>
          <p:nvPr/>
        </p:nvSpPr>
        <p:spPr>
          <a:xfrm>
            <a:off x="3848101" y="5881688"/>
            <a:ext cx="171450" cy="171450"/>
          </a:xfrm>
          <a:prstGeom prst="rect">
            <a:avLst/>
          </a:prstGeom>
          <a:noFill/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CFDB101-78FA-DBDA-32D3-88A8C29B2C5E}"/>
              </a:ext>
            </a:extLst>
          </p:cNvPr>
          <p:cNvSpPr/>
          <p:nvPr/>
        </p:nvSpPr>
        <p:spPr>
          <a:xfrm>
            <a:off x="321933" y="414010"/>
            <a:ext cx="97494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GB" sz="2000" b="1" dirty="0">
                <a:latin typeface="Bradley Hand ITC" panose="03070402050302030203" pitchFamily="66" charset="0"/>
              </a:rPr>
              <a:t>SIC_93</a:t>
            </a:r>
          </a:p>
        </p:txBody>
      </p:sp>
    </p:spTree>
    <p:extLst>
      <p:ext uri="{BB962C8B-B14F-4D97-AF65-F5344CB8AC3E}">
        <p14:creationId xmlns:p14="http://schemas.microsoft.com/office/powerpoint/2010/main" val="19783221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>
            <a:extLst>
              <a:ext uri="{FF2B5EF4-FFF2-40B4-BE49-F238E27FC236}">
                <a16:creationId xmlns:a16="http://schemas.microsoft.com/office/drawing/2014/main" id="{39B12BDF-35E3-76FA-5777-75A1BF56C39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" y="1590727"/>
            <a:ext cx="6940868" cy="4608576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EBF3AA2C-07BF-3C58-A22F-F9BD24A7197A}"/>
              </a:ext>
            </a:extLst>
          </p:cNvPr>
          <p:cNvSpPr/>
          <p:nvPr/>
        </p:nvSpPr>
        <p:spPr>
          <a:xfrm>
            <a:off x="3071524" y="1080228"/>
            <a:ext cx="5447213" cy="5850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GB" sz="2400" dirty="0">
                <a:latin typeface="Comic Sans MS" panose="030F0702030302020204" pitchFamily="66" charset="0"/>
              </a:rPr>
              <a:t>Find the area of the shaded triangle.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DC9D58D-48AF-B964-91FB-0217FF257212}"/>
              </a:ext>
            </a:extLst>
          </p:cNvPr>
          <p:cNvSpPr txBox="1"/>
          <p:nvPr/>
        </p:nvSpPr>
        <p:spPr>
          <a:xfrm>
            <a:off x="2151802" y="152400"/>
            <a:ext cx="484039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latin typeface="Comic Sans MS" panose="030F0702030302020204" pitchFamily="66" charset="0"/>
              </a:rPr>
              <a:t>Triangle In Triangle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9F120AB2-C7CE-F9F6-3C20-BC8DA8265288}"/>
              </a:ext>
            </a:extLst>
          </p:cNvPr>
          <p:cNvGrpSpPr/>
          <p:nvPr/>
        </p:nvGrpSpPr>
        <p:grpSpPr>
          <a:xfrm>
            <a:off x="3843338" y="6108073"/>
            <a:ext cx="1055595" cy="523220"/>
            <a:chOff x="3744004" y="6208088"/>
            <a:chExt cx="1055595" cy="523220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4" name="TextBox 43">
                  <a:extLst>
                    <a:ext uri="{FF2B5EF4-FFF2-40B4-BE49-F238E27FC236}">
                      <a16:creationId xmlns:a16="http://schemas.microsoft.com/office/drawing/2014/main" id="{69DA6341-9921-EDED-124C-CD03749C3B4B}"/>
                    </a:ext>
                  </a:extLst>
                </p:cNvPr>
                <p:cNvSpPr txBox="1"/>
                <p:nvPr/>
              </p:nvSpPr>
              <p:spPr>
                <a:xfrm>
                  <a:off x="4026144" y="6208088"/>
                  <a:ext cx="465191" cy="52322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800" b="0" i="1" dirty="0" smtClean="0">
                            <a:latin typeface="Cambria Math" panose="02040503050406030204" pitchFamily="18" charset="0"/>
                          </a:rPr>
                          <m:t>2</m:t>
                        </m:r>
                      </m:oMath>
                    </m:oMathPara>
                  </a14:m>
                  <a:endParaRPr lang="en-GB" sz="2800" dirty="0"/>
                </a:p>
              </p:txBody>
            </p:sp>
          </mc:Choice>
          <mc:Fallback xmlns="">
            <p:sp>
              <p:nvSpPr>
                <p:cNvPr id="44" name="TextBox 43">
                  <a:extLst>
                    <a:ext uri="{FF2B5EF4-FFF2-40B4-BE49-F238E27FC236}">
                      <a16:creationId xmlns:a16="http://schemas.microsoft.com/office/drawing/2014/main" id="{69DA6341-9921-EDED-124C-CD03749C3B4B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026144" y="6208088"/>
                  <a:ext cx="465191" cy="523220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20" name="Straight Arrow Connector 19">
              <a:extLst>
                <a:ext uri="{FF2B5EF4-FFF2-40B4-BE49-F238E27FC236}">
                  <a16:creationId xmlns:a16="http://schemas.microsoft.com/office/drawing/2014/main" id="{E6DAC3CF-6F35-0FC8-CE31-6492FBB23D5A}"/>
                </a:ext>
              </a:extLst>
            </p:cNvPr>
            <p:cNvCxnSpPr>
              <a:cxnSpLocks/>
            </p:cNvCxnSpPr>
            <p:nvPr/>
          </p:nvCxnSpPr>
          <p:spPr>
            <a:xfrm>
              <a:off x="3744004" y="6248401"/>
              <a:ext cx="1055595" cy="0"/>
            </a:xfrm>
            <a:prstGeom prst="straightConnector1">
              <a:avLst/>
            </a:prstGeom>
            <a:ln w="12700">
              <a:solidFill>
                <a:schemeClr val="tx1"/>
              </a:solidFill>
              <a:headEnd type="triangl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" name="Group 1">
            <a:extLst>
              <a:ext uri="{FF2B5EF4-FFF2-40B4-BE49-F238E27FC236}">
                <a16:creationId xmlns:a16="http://schemas.microsoft.com/office/drawing/2014/main" id="{ECEF946E-C80D-97E3-E634-983499A4EA98}"/>
              </a:ext>
            </a:extLst>
          </p:cNvPr>
          <p:cNvGrpSpPr/>
          <p:nvPr/>
        </p:nvGrpSpPr>
        <p:grpSpPr>
          <a:xfrm>
            <a:off x="858420" y="1829873"/>
            <a:ext cx="465191" cy="1789627"/>
            <a:chOff x="691737" y="1101213"/>
            <a:chExt cx="465191" cy="1789627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5" name="TextBox 44">
                  <a:extLst>
                    <a:ext uri="{FF2B5EF4-FFF2-40B4-BE49-F238E27FC236}">
                      <a16:creationId xmlns:a16="http://schemas.microsoft.com/office/drawing/2014/main" id="{CD0B29B1-5CB6-90EE-8DAB-6FBDD49CB2D1}"/>
                    </a:ext>
                  </a:extLst>
                </p:cNvPr>
                <p:cNvSpPr txBox="1"/>
                <p:nvPr/>
              </p:nvSpPr>
              <p:spPr>
                <a:xfrm>
                  <a:off x="691737" y="1690129"/>
                  <a:ext cx="465191" cy="52322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800" b="0" i="1" dirty="0" smtClean="0">
                            <a:latin typeface="Cambria Math" panose="02040503050406030204" pitchFamily="18" charset="0"/>
                          </a:rPr>
                          <m:t>6</m:t>
                        </m:r>
                      </m:oMath>
                    </m:oMathPara>
                  </a14:m>
                  <a:endParaRPr lang="en-GB" sz="2800" dirty="0"/>
                </a:p>
              </p:txBody>
            </p:sp>
          </mc:Choice>
          <mc:Fallback xmlns="">
            <p:sp>
              <p:nvSpPr>
                <p:cNvPr id="45" name="TextBox 44">
                  <a:extLst>
                    <a:ext uri="{FF2B5EF4-FFF2-40B4-BE49-F238E27FC236}">
                      <a16:creationId xmlns:a16="http://schemas.microsoft.com/office/drawing/2014/main" id="{CD0B29B1-5CB6-90EE-8DAB-6FBDD49CB2D1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91737" y="1690129"/>
                  <a:ext cx="465191" cy="523220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21" name="Straight Arrow Connector 20">
              <a:extLst>
                <a:ext uri="{FF2B5EF4-FFF2-40B4-BE49-F238E27FC236}">
                  <a16:creationId xmlns:a16="http://schemas.microsoft.com/office/drawing/2014/main" id="{D30178F8-3D9D-2BC2-CD9B-3527AE3D1A3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130197" y="1101213"/>
              <a:ext cx="0" cy="1789627"/>
            </a:xfrm>
            <a:prstGeom prst="straightConnector1">
              <a:avLst/>
            </a:prstGeom>
            <a:ln w="12700">
              <a:solidFill>
                <a:schemeClr val="tx1"/>
              </a:solidFill>
              <a:headEnd type="triangl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6" name="TextBox 25">
            <a:extLst>
              <a:ext uri="{FF2B5EF4-FFF2-40B4-BE49-F238E27FC236}">
                <a16:creationId xmlns:a16="http://schemas.microsoft.com/office/drawing/2014/main" id="{4A784EA2-3566-A78D-EC2B-120D222F5F8D}"/>
              </a:ext>
            </a:extLst>
          </p:cNvPr>
          <p:cNvSpPr txBox="1"/>
          <p:nvPr/>
        </p:nvSpPr>
        <p:spPr>
          <a:xfrm>
            <a:off x="133700" y="6381692"/>
            <a:ext cx="257960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>
                <a:latin typeface="Comic Sans MS" panose="030F0702030302020204" pitchFamily="66" charset="0"/>
              </a:rPr>
              <a:t>(not drawn to scale)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2E34F73-B073-B1C7-2CC7-A736B202FFA7}"/>
              </a:ext>
            </a:extLst>
          </p:cNvPr>
          <p:cNvSpPr/>
          <p:nvPr/>
        </p:nvSpPr>
        <p:spPr>
          <a:xfrm>
            <a:off x="1404451" y="5881688"/>
            <a:ext cx="171450" cy="171450"/>
          </a:xfrm>
          <a:prstGeom prst="rect">
            <a:avLst/>
          </a:prstGeom>
          <a:noFill/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4E428603-0E4B-94CD-65CA-46D9170EC355}"/>
              </a:ext>
            </a:extLst>
          </p:cNvPr>
          <p:cNvSpPr/>
          <p:nvPr/>
        </p:nvSpPr>
        <p:spPr>
          <a:xfrm>
            <a:off x="3848101" y="5881688"/>
            <a:ext cx="171450" cy="171450"/>
          </a:xfrm>
          <a:prstGeom prst="rect">
            <a:avLst/>
          </a:prstGeom>
          <a:noFill/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CDDA1C2-3059-8932-9078-684932EB3776}"/>
              </a:ext>
            </a:extLst>
          </p:cNvPr>
          <p:cNvSpPr/>
          <p:nvPr/>
        </p:nvSpPr>
        <p:spPr>
          <a:xfrm>
            <a:off x="321933" y="414010"/>
            <a:ext cx="97494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GB" sz="2000" b="1" dirty="0">
                <a:latin typeface="Bradley Hand ITC" panose="03070402050302030203" pitchFamily="66" charset="0"/>
              </a:rPr>
              <a:t>SIC_93</a:t>
            </a:r>
          </a:p>
        </p:txBody>
      </p:sp>
    </p:spTree>
    <p:extLst>
      <p:ext uri="{BB962C8B-B14F-4D97-AF65-F5344CB8AC3E}">
        <p14:creationId xmlns:p14="http://schemas.microsoft.com/office/powerpoint/2010/main" val="16358786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>
            <a:extLst>
              <a:ext uri="{FF2B5EF4-FFF2-40B4-BE49-F238E27FC236}">
                <a16:creationId xmlns:a16="http://schemas.microsoft.com/office/drawing/2014/main" id="{39B12BDF-35E3-76FA-5777-75A1BF56C39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" y="1590727"/>
            <a:ext cx="6940868" cy="4608576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EBF3AA2C-07BF-3C58-A22F-F9BD24A7197A}"/>
              </a:ext>
            </a:extLst>
          </p:cNvPr>
          <p:cNvSpPr/>
          <p:nvPr/>
        </p:nvSpPr>
        <p:spPr>
          <a:xfrm>
            <a:off x="3071524" y="1080228"/>
            <a:ext cx="5447213" cy="5850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GB" sz="2400" dirty="0">
                <a:latin typeface="Comic Sans MS" panose="030F0702030302020204" pitchFamily="66" charset="0"/>
              </a:rPr>
              <a:t>Find the area of the shaded triangle.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DC9D58D-48AF-B964-91FB-0217FF257212}"/>
              </a:ext>
            </a:extLst>
          </p:cNvPr>
          <p:cNvSpPr txBox="1"/>
          <p:nvPr/>
        </p:nvSpPr>
        <p:spPr>
          <a:xfrm>
            <a:off x="2151802" y="152400"/>
            <a:ext cx="484039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latin typeface="Comic Sans MS" panose="030F0702030302020204" pitchFamily="66" charset="0"/>
              </a:rPr>
              <a:t>Triangle In Triangle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9F120AB2-C7CE-F9F6-3C20-BC8DA8265288}"/>
              </a:ext>
            </a:extLst>
          </p:cNvPr>
          <p:cNvGrpSpPr/>
          <p:nvPr/>
        </p:nvGrpSpPr>
        <p:grpSpPr>
          <a:xfrm>
            <a:off x="3843338" y="6108073"/>
            <a:ext cx="1055595" cy="523220"/>
            <a:chOff x="3744004" y="6208088"/>
            <a:chExt cx="1055595" cy="523220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4" name="TextBox 43">
                  <a:extLst>
                    <a:ext uri="{FF2B5EF4-FFF2-40B4-BE49-F238E27FC236}">
                      <a16:creationId xmlns:a16="http://schemas.microsoft.com/office/drawing/2014/main" id="{69DA6341-9921-EDED-124C-CD03749C3B4B}"/>
                    </a:ext>
                  </a:extLst>
                </p:cNvPr>
                <p:cNvSpPr txBox="1"/>
                <p:nvPr/>
              </p:nvSpPr>
              <p:spPr>
                <a:xfrm>
                  <a:off x="4026144" y="6208088"/>
                  <a:ext cx="465191" cy="52322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800" b="0" i="1" dirty="0" smtClean="0">
                            <a:latin typeface="Cambria Math" panose="02040503050406030204" pitchFamily="18" charset="0"/>
                          </a:rPr>
                          <m:t>3</m:t>
                        </m:r>
                      </m:oMath>
                    </m:oMathPara>
                  </a14:m>
                  <a:endParaRPr lang="en-GB" sz="2800" dirty="0"/>
                </a:p>
              </p:txBody>
            </p:sp>
          </mc:Choice>
          <mc:Fallback xmlns="">
            <p:sp>
              <p:nvSpPr>
                <p:cNvPr id="44" name="TextBox 43">
                  <a:extLst>
                    <a:ext uri="{FF2B5EF4-FFF2-40B4-BE49-F238E27FC236}">
                      <a16:creationId xmlns:a16="http://schemas.microsoft.com/office/drawing/2014/main" id="{69DA6341-9921-EDED-124C-CD03749C3B4B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026144" y="6208088"/>
                  <a:ext cx="465191" cy="523220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20" name="Straight Arrow Connector 19">
              <a:extLst>
                <a:ext uri="{FF2B5EF4-FFF2-40B4-BE49-F238E27FC236}">
                  <a16:creationId xmlns:a16="http://schemas.microsoft.com/office/drawing/2014/main" id="{E6DAC3CF-6F35-0FC8-CE31-6492FBB23D5A}"/>
                </a:ext>
              </a:extLst>
            </p:cNvPr>
            <p:cNvCxnSpPr>
              <a:cxnSpLocks/>
            </p:cNvCxnSpPr>
            <p:nvPr/>
          </p:nvCxnSpPr>
          <p:spPr>
            <a:xfrm>
              <a:off x="3744004" y="6248401"/>
              <a:ext cx="1055595" cy="0"/>
            </a:xfrm>
            <a:prstGeom prst="straightConnector1">
              <a:avLst/>
            </a:prstGeom>
            <a:ln w="12700">
              <a:solidFill>
                <a:schemeClr val="tx1"/>
              </a:solidFill>
              <a:headEnd type="triangl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" name="Group 1">
            <a:extLst>
              <a:ext uri="{FF2B5EF4-FFF2-40B4-BE49-F238E27FC236}">
                <a16:creationId xmlns:a16="http://schemas.microsoft.com/office/drawing/2014/main" id="{ECEF946E-C80D-97E3-E634-983499A4EA98}"/>
              </a:ext>
            </a:extLst>
          </p:cNvPr>
          <p:cNvGrpSpPr/>
          <p:nvPr/>
        </p:nvGrpSpPr>
        <p:grpSpPr>
          <a:xfrm>
            <a:off x="858420" y="1829873"/>
            <a:ext cx="465191" cy="1789627"/>
            <a:chOff x="691737" y="1101213"/>
            <a:chExt cx="465191" cy="1789627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5" name="TextBox 44">
                  <a:extLst>
                    <a:ext uri="{FF2B5EF4-FFF2-40B4-BE49-F238E27FC236}">
                      <a16:creationId xmlns:a16="http://schemas.microsoft.com/office/drawing/2014/main" id="{CD0B29B1-5CB6-90EE-8DAB-6FBDD49CB2D1}"/>
                    </a:ext>
                  </a:extLst>
                </p:cNvPr>
                <p:cNvSpPr txBox="1"/>
                <p:nvPr/>
              </p:nvSpPr>
              <p:spPr>
                <a:xfrm>
                  <a:off x="691737" y="1690129"/>
                  <a:ext cx="465191" cy="52322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800" b="0" i="1" dirty="0" smtClean="0">
                            <a:latin typeface="Cambria Math" panose="02040503050406030204" pitchFamily="18" charset="0"/>
                          </a:rPr>
                          <m:t>6</m:t>
                        </m:r>
                      </m:oMath>
                    </m:oMathPara>
                  </a14:m>
                  <a:endParaRPr lang="en-GB" sz="2800" dirty="0"/>
                </a:p>
              </p:txBody>
            </p:sp>
          </mc:Choice>
          <mc:Fallback xmlns="">
            <p:sp>
              <p:nvSpPr>
                <p:cNvPr id="45" name="TextBox 44">
                  <a:extLst>
                    <a:ext uri="{FF2B5EF4-FFF2-40B4-BE49-F238E27FC236}">
                      <a16:creationId xmlns:a16="http://schemas.microsoft.com/office/drawing/2014/main" id="{CD0B29B1-5CB6-90EE-8DAB-6FBDD49CB2D1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91737" y="1690129"/>
                  <a:ext cx="465191" cy="523220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21" name="Straight Arrow Connector 20">
              <a:extLst>
                <a:ext uri="{FF2B5EF4-FFF2-40B4-BE49-F238E27FC236}">
                  <a16:creationId xmlns:a16="http://schemas.microsoft.com/office/drawing/2014/main" id="{D30178F8-3D9D-2BC2-CD9B-3527AE3D1A3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130197" y="1101213"/>
              <a:ext cx="0" cy="1789627"/>
            </a:xfrm>
            <a:prstGeom prst="straightConnector1">
              <a:avLst/>
            </a:prstGeom>
            <a:ln w="12700">
              <a:solidFill>
                <a:schemeClr val="tx1"/>
              </a:solidFill>
              <a:headEnd type="triangl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6" name="TextBox 25">
            <a:extLst>
              <a:ext uri="{FF2B5EF4-FFF2-40B4-BE49-F238E27FC236}">
                <a16:creationId xmlns:a16="http://schemas.microsoft.com/office/drawing/2014/main" id="{4A784EA2-3566-A78D-EC2B-120D222F5F8D}"/>
              </a:ext>
            </a:extLst>
          </p:cNvPr>
          <p:cNvSpPr txBox="1"/>
          <p:nvPr/>
        </p:nvSpPr>
        <p:spPr>
          <a:xfrm>
            <a:off x="133700" y="6381692"/>
            <a:ext cx="257960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>
                <a:latin typeface="Comic Sans MS" panose="030F0702030302020204" pitchFamily="66" charset="0"/>
              </a:rPr>
              <a:t>(not drawn to scale)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2E34F73-B073-B1C7-2CC7-A736B202FFA7}"/>
              </a:ext>
            </a:extLst>
          </p:cNvPr>
          <p:cNvSpPr/>
          <p:nvPr/>
        </p:nvSpPr>
        <p:spPr>
          <a:xfrm>
            <a:off x="1404451" y="5881688"/>
            <a:ext cx="171450" cy="171450"/>
          </a:xfrm>
          <a:prstGeom prst="rect">
            <a:avLst/>
          </a:prstGeom>
          <a:noFill/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4E428603-0E4B-94CD-65CA-46D9170EC355}"/>
              </a:ext>
            </a:extLst>
          </p:cNvPr>
          <p:cNvSpPr/>
          <p:nvPr/>
        </p:nvSpPr>
        <p:spPr>
          <a:xfrm>
            <a:off x="3848101" y="5881688"/>
            <a:ext cx="171450" cy="171450"/>
          </a:xfrm>
          <a:prstGeom prst="rect">
            <a:avLst/>
          </a:prstGeom>
          <a:noFill/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5297E29-982C-8B4A-7B28-6D3F9A44681C}"/>
              </a:ext>
            </a:extLst>
          </p:cNvPr>
          <p:cNvSpPr/>
          <p:nvPr/>
        </p:nvSpPr>
        <p:spPr>
          <a:xfrm>
            <a:off x="321933" y="414010"/>
            <a:ext cx="97494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GB" sz="2000" b="1" dirty="0">
                <a:latin typeface="Bradley Hand ITC" panose="03070402050302030203" pitchFamily="66" charset="0"/>
              </a:rPr>
              <a:t>SIC_93</a:t>
            </a:r>
          </a:p>
        </p:txBody>
      </p:sp>
    </p:spTree>
    <p:extLst>
      <p:ext uri="{BB962C8B-B14F-4D97-AF65-F5344CB8AC3E}">
        <p14:creationId xmlns:p14="http://schemas.microsoft.com/office/powerpoint/2010/main" val="9484326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>
            <a:extLst>
              <a:ext uri="{FF2B5EF4-FFF2-40B4-BE49-F238E27FC236}">
                <a16:creationId xmlns:a16="http://schemas.microsoft.com/office/drawing/2014/main" id="{39B12BDF-35E3-76FA-5777-75A1BF56C39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" y="1590727"/>
            <a:ext cx="6940868" cy="4608576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EBF3AA2C-07BF-3C58-A22F-F9BD24A7197A}"/>
              </a:ext>
            </a:extLst>
          </p:cNvPr>
          <p:cNvSpPr/>
          <p:nvPr/>
        </p:nvSpPr>
        <p:spPr>
          <a:xfrm>
            <a:off x="3071524" y="1080228"/>
            <a:ext cx="5447213" cy="5850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GB" sz="2400" dirty="0">
                <a:latin typeface="Comic Sans MS" panose="030F0702030302020204" pitchFamily="66" charset="0"/>
              </a:rPr>
              <a:t>Find the area of the shaded triangle.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DC9D58D-48AF-B964-91FB-0217FF257212}"/>
              </a:ext>
            </a:extLst>
          </p:cNvPr>
          <p:cNvSpPr txBox="1"/>
          <p:nvPr/>
        </p:nvSpPr>
        <p:spPr>
          <a:xfrm>
            <a:off x="2151802" y="152400"/>
            <a:ext cx="484039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latin typeface="Comic Sans MS" panose="030F0702030302020204" pitchFamily="66" charset="0"/>
              </a:rPr>
              <a:t>Triangle In Triangle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9F120AB2-C7CE-F9F6-3C20-BC8DA8265288}"/>
              </a:ext>
            </a:extLst>
          </p:cNvPr>
          <p:cNvGrpSpPr/>
          <p:nvPr/>
        </p:nvGrpSpPr>
        <p:grpSpPr>
          <a:xfrm>
            <a:off x="3843338" y="6108073"/>
            <a:ext cx="1055595" cy="523220"/>
            <a:chOff x="3744004" y="6208088"/>
            <a:chExt cx="1055595" cy="523220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4" name="TextBox 43">
                  <a:extLst>
                    <a:ext uri="{FF2B5EF4-FFF2-40B4-BE49-F238E27FC236}">
                      <a16:creationId xmlns:a16="http://schemas.microsoft.com/office/drawing/2014/main" id="{69DA6341-9921-EDED-124C-CD03749C3B4B}"/>
                    </a:ext>
                  </a:extLst>
                </p:cNvPr>
                <p:cNvSpPr txBox="1"/>
                <p:nvPr/>
              </p:nvSpPr>
              <p:spPr>
                <a:xfrm>
                  <a:off x="4026144" y="6208088"/>
                  <a:ext cx="465191" cy="52322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800" b="0" i="1" dirty="0" smtClean="0">
                            <a:latin typeface="Cambria Math" panose="02040503050406030204" pitchFamily="18" charset="0"/>
                          </a:rPr>
                          <m:t>3</m:t>
                        </m:r>
                      </m:oMath>
                    </m:oMathPara>
                  </a14:m>
                  <a:endParaRPr lang="en-GB" sz="2800" dirty="0"/>
                </a:p>
              </p:txBody>
            </p:sp>
          </mc:Choice>
          <mc:Fallback xmlns="">
            <p:sp>
              <p:nvSpPr>
                <p:cNvPr id="44" name="TextBox 43">
                  <a:extLst>
                    <a:ext uri="{FF2B5EF4-FFF2-40B4-BE49-F238E27FC236}">
                      <a16:creationId xmlns:a16="http://schemas.microsoft.com/office/drawing/2014/main" id="{69DA6341-9921-EDED-124C-CD03749C3B4B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026144" y="6208088"/>
                  <a:ext cx="465191" cy="523220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20" name="Straight Arrow Connector 19">
              <a:extLst>
                <a:ext uri="{FF2B5EF4-FFF2-40B4-BE49-F238E27FC236}">
                  <a16:creationId xmlns:a16="http://schemas.microsoft.com/office/drawing/2014/main" id="{E6DAC3CF-6F35-0FC8-CE31-6492FBB23D5A}"/>
                </a:ext>
              </a:extLst>
            </p:cNvPr>
            <p:cNvCxnSpPr>
              <a:cxnSpLocks/>
            </p:cNvCxnSpPr>
            <p:nvPr/>
          </p:nvCxnSpPr>
          <p:spPr>
            <a:xfrm>
              <a:off x="3744004" y="6248401"/>
              <a:ext cx="1055595" cy="0"/>
            </a:xfrm>
            <a:prstGeom prst="straightConnector1">
              <a:avLst/>
            </a:prstGeom>
            <a:ln w="12700">
              <a:solidFill>
                <a:schemeClr val="tx1"/>
              </a:solidFill>
              <a:headEnd type="triangl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" name="Group 1">
            <a:extLst>
              <a:ext uri="{FF2B5EF4-FFF2-40B4-BE49-F238E27FC236}">
                <a16:creationId xmlns:a16="http://schemas.microsoft.com/office/drawing/2014/main" id="{ECEF946E-C80D-97E3-E634-983499A4EA98}"/>
              </a:ext>
            </a:extLst>
          </p:cNvPr>
          <p:cNvGrpSpPr/>
          <p:nvPr/>
        </p:nvGrpSpPr>
        <p:grpSpPr>
          <a:xfrm>
            <a:off x="858420" y="1829873"/>
            <a:ext cx="465191" cy="1789627"/>
            <a:chOff x="691737" y="1101213"/>
            <a:chExt cx="465191" cy="1789627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5" name="TextBox 44">
                  <a:extLst>
                    <a:ext uri="{FF2B5EF4-FFF2-40B4-BE49-F238E27FC236}">
                      <a16:creationId xmlns:a16="http://schemas.microsoft.com/office/drawing/2014/main" id="{CD0B29B1-5CB6-90EE-8DAB-6FBDD49CB2D1}"/>
                    </a:ext>
                  </a:extLst>
                </p:cNvPr>
                <p:cNvSpPr txBox="1"/>
                <p:nvPr/>
              </p:nvSpPr>
              <p:spPr>
                <a:xfrm>
                  <a:off x="691737" y="1690129"/>
                  <a:ext cx="465191" cy="52322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800" b="0" i="1" dirty="0" smtClean="0">
                            <a:latin typeface="Cambria Math" panose="02040503050406030204" pitchFamily="18" charset="0"/>
                          </a:rPr>
                          <m:t>7</m:t>
                        </m:r>
                      </m:oMath>
                    </m:oMathPara>
                  </a14:m>
                  <a:endParaRPr lang="en-GB" sz="2800" dirty="0"/>
                </a:p>
              </p:txBody>
            </p:sp>
          </mc:Choice>
          <mc:Fallback xmlns="">
            <p:sp>
              <p:nvSpPr>
                <p:cNvPr id="45" name="TextBox 44">
                  <a:extLst>
                    <a:ext uri="{FF2B5EF4-FFF2-40B4-BE49-F238E27FC236}">
                      <a16:creationId xmlns:a16="http://schemas.microsoft.com/office/drawing/2014/main" id="{CD0B29B1-5CB6-90EE-8DAB-6FBDD49CB2D1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91737" y="1690129"/>
                  <a:ext cx="465191" cy="523220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21" name="Straight Arrow Connector 20">
              <a:extLst>
                <a:ext uri="{FF2B5EF4-FFF2-40B4-BE49-F238E27FC236}">
                  <a16:creationId xmlns:a16="http://schemas.microsoft.com/office/drawing/2014/main" id="{D30178F8-3D9D-2BC2-CD9B-3527AE3D1A3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130197" y="1101213"/>
              <a:ext cx="0" cy="1789627"/>
            </a:xfrm>
            <a:prstGeom prst="straightConnector1">
              <a:avLst/>
            </a:prstGeom>
            <a:ln w="12700">
              <a:solidFill>
                <a:schemeClr val="tx1"/>
              </a:solidFill>
              <a:headEnd type="triangl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6" name="TextBox 25">
            <a:extLst>
              <a:ext uri="{FF2B5EF4-FFF2-40B4-BE49-F238E27FC236}">
                <a16:creationId xmlns:a16="http://schemas.microsoft.com/office/drawing/2014/main" id="{4A784EA2-3566-A78D-EC2B-120D222F5F8D}"/>
              </a:ext>
            </a:extLst>
          </p:cNvPr>
          <p:cNvSpPr txBox="1"/>
          <p:nvPr/>
        </p:nvSpPr>
        <p:spPr>
          <a:xfrm>
            <a:off x="133700" y="6381692"/>
            <a:ext cx="257960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>
                <a:latin typeface="Comic Sans MS" panose="030F0702030302020204" pitchFamily="66" charset="0"/>
              </a:rPr>
              <a:t>(not drawn to scale)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2E34F73-B073-B1C7-2CC7-A736B202FFA7}"/>
              </a:ext>
            </a:extLst>
          </p:cNvPr>
          <p:cNvSpPr/>
          <p:nvPr/>
        </p:nvSpPr>
        <p:spPr>
          <a:xfrm>
            <a:off x="1404451" y="5881688"/>
            <a:ext cx="171450" cy="171450"/>
          </a:xfrm>
          <a:prstGeom prst="rect">
            <a:avLst/>
          </a:prstGeom>
          <a:noFill/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4E428603-0E4B-94CD-65CA-46D9170EC355}"/>
              </a:ext>
            </a:extLst>
          </p:cNvPr>
          <p:cNvSpPr/>
          <p:nvPr/>
        </p:nvSpPr>
        <p:spPr>
          <a:xfrm>
            <a:off x="3848101" y="5881688"/>
            <a:ext cx="171450" cy="171450"/>
          </a:xfrm>
          <a:prstGeom prst="rect">
            <a:avLst/>
          </a:prstGeom>
          <a:noFill/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DCE2AD0-F97B-6700-19AA-AAB9F3F75E44}"/>
              </a:ext>
            </a:extLst>
          </p:cNvPr>
          <p:cNvSpPr/>
          <p:nvPr/>
        </p:nvSpPr>
        <p:spPr>
          <a:xfrm>
            <a:off x="321933" y="414010"/>
            <a:ext cx="97494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GB" sz="2000" b="1" dirty="0">
                <a:latin typeface="Bradley Hand ITC" panose="03070402050302030203" pitchFamily="66" charset="0"/>
              </a:rPr>
              <a:t>SIC_93</a:t>
            </a:r>
          </a:p>
        </p:txBody>
      </p:sp>
    </p:spTree>
    <p:extLst>
      <p:ext uri="{BB962C8B-B14F-4D97-AF65-F5344CB8AC3E}">
        <p14:creationId xmlns:p14="http://schemas.microsoft.com/office/powerpoint/2010/main" val="7776916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>
            <a:extLst>
              <a:ext uri="{FF2B5EF4-FFF2-40B4-BE49-F238E27FC236}">
                <a16:creationId xmlns:a16="http://schemas.microsoft.com/office/drawing/2014/main" id="{39B12BDF-35E3-76FA-5777-75A1BF56C39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" y="1590727"/>
            <a:ext cx="6940868" cy="4608576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EBF3AA2C-07BF-3C58-A22F-F9BD24A7197A}"/>
              </a:ext>
            </a:extLst>
          </p:cNvPr>
          <p:cNvSpPr/>
          <p:nvPr/>
        </p:nvSpPr>
        <p:spPr>
          <a:xfrm>
            <a:off x="3071524" y="1080228"/>
            <a:ext cx="5447213" cy="5850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GB" sz="2400" dirty="0">
                <a:latin typeface="Comic Sans MS" panose="030F0702030302020204" pitchFamily="66" charset="0"/>
              </a:rPr>
              <a:t>Find the area of the shaded triangle.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DC9D58D-48AF-B964-91FB-0217FF257212}"/>
              </a:ext>
            </a:extLst>
          </p:cNvPr>
          <p:cNvSpPr txBox="1"/>
          <p:nvPr/>
        </p:nvSpPr>
        <p:spPr>
          <a:xfrm>
            <a:off x="2151802" y="152400"/>
            <a:ext cx="484039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latin typeface="Comic Sans MS" panose="030F0702030302020204" pitchFamily="66" charset="0"/>
              </a:rPr>
              <a:t>Triangle In Triangle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9F120AB2-C7CE-F9F6-3C20-BC8DA8265288}"/>
              </a:ext>
            </a:extLst>
          </p:cNvPr>
          <p:cNvGrpSpPr/>
          <p:nvPr/>
        </p:nvGrpSpPr>
        <p:grpSpPr>
          <a:xfrm>
            <a:off x="3843338" y="6108073"/>
            <a:ext cx="1055595" cy="523220"/>
            <a:chOff x="3744004" y="6208088"/>
            <a:chExt cx="1055595" cy="523220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4" name="TextBox 43">
                  <a:extLst>
                    <a:ext uri="{FF2B5EF4-FFF2-40B4-BE49-F238E27FC236}">
                      <a16:creationId xmlns:a16="http://schemas.microsoft.com/office/drawing/2014/main" id="{69DA6341-9921-EDED-124C-CD03749C3B4B}"/>
                    </a:ext>
                  </a:extLst>
                </p:cNvPr>
                <p:cNvSpPr txBox="1"/>
                <p:nvPr/>
              </p:nvSpPr>
              <p:spPr>
                <a:xfrm>
                  <a:off x="4026144" y="6208088"/>
                  <a:ext cx="465191" cy="52322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800" b="0" i="1" dirty="0" smtClean="0">
                            <a:latin typeface="Cambria Math" panose="02040503050406030204" pitchFamily="18" charset="0"/>
                          </a:rPr>
                          <m:t>4</m:t>
                        </m:r>
                      </m:oMath>
                    </m:oMathPara>
                  </a14:m>
                  <a:endParaRPr lang="en-GB" sz="2800" dirty="0"/>
                </a:p>
              </p:txBody>
            </p:sp>
          </mc:Choice>
          <mc:Fallback xmlns="">
            <p:sp>
              <p:nvSpPr>
                <p:cNvPr id="44" name="TextBox 43">
                  <a:extLst>
                    <a:ext uri="{FF2B5EF4-FFF2-40B4-BE49-F238E27FC236}">
                      <a16:creationId xmlns:a16="http://schemas.microsoft.com/office/drawing/2014/main" id="{69DA6341-9921-EDED-124C-CD03749C3B4B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026144" y="6208088"/>
                  <a:ext cx="465191" cy="523220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20" name="Straight Arrow Connector 19">
              <a:extLst>
                <a:ext uri="{FF2B5EF4-FFF2-40B4-BE49-F238E27FC236}">
                  <a16:creationId xmlns:a16="http://schemas.microsoft.com/office/drawing/2014/main" id="{E6DAC3CF-6F35-0FC8-CE31-6492FBB23D5A}"/>
                </a:ext>
              </a:extLst>
            </p:cNvPr>
            <p:cNvCxnSpPr>
              <a:cxnSpLocks/>
            </p:cNvCxnSpPr>
            <p:nvPr/>
          </p:nvCxnSpPr>
          <p:spPr>
            <a:xfrm>
              <a:off x="3744004" y="6248401"/>
              <a:ext cx="1055595" cy="0"/>
            </a:xfrm>
            <a:prstGeom prst="straightConnector1">
              <a:avLst/>
            </a:prstGeom>
            <a:ln w="12700">
              <a:solidFill>
                <a:schemeClr val="tx1"/>
              </a:solidFill>
              <a:headEnd type="triangl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" name="Group 1">
            <a:extLst>
              <a:ext uri="{FF2B5EF4-FFF2-40B4-BE49-F238E27FC236}">
                <a16:creationId xmlns:a16="http://schemas.microsoft.com/office/drawing/2014/main" id="{ECEF946E-C80D-97E3-E634-983499A4EA98}"/>
              </a:ext>
            </a:extLst>
          </p:cNvPr>
          <p:cNvGrpSpPr/>
          <p:nvPr/>
        </p:nvGrpSpPr>
        <p:grpSpPr>
          <a:xfrm>
            <a:off x="858420" y="1829873"/>
            <a:ext cx="465191" cy="1789627"/>
            <a:chOff x="691737" y="1101213"/>
            <a:chExt cx="465191" cy="1789627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5" name="TextBox 44">
                  <a:extLst>
                    <a:ext uri="{FF2B5EF4-FFF2-40B4-BE49-F238E27FC236}">
                      <a16:creationId xmlns:a16="http://schemas.microsoft.com/office/drawing/2014/main" id="{CD0B29B1-5CB6-90EE-8DAB-6FBDD49CB2D1}"/>
                    </a:ext>
                  </a:extLst>
                </p:cNvPr>
                <p:cNvSpPr txBox="1"/>
                <p:nvPr/>
              </p:nvSpPr>
              <p:spPr>
                <a:xfrm>
                  <a:off x="691737" y="1690129"/>
                  <a:ext cx="465191" cy="52322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800" b="0" i="1" dirty="0" smtClean="0">
                            <a:latin typeface="Cambria Math" panose="02040503050406030204" pitchFamily="18" charset="0"/>
                          </a:rPr>
                          <m:t>7</m:t>
                        </m:r>
                      </m:oMath>
                    </m:oMathPara>
                  </a14:m>
                  <a:endParaRPr lang="en-GB" sz="2800" dirty="0"/>
                </a:p>
              </p:txBody>
            </p:sp>
          </mc:Choice>
          <mc:Fallback xmlns="">
            <p:sp>
              <p:nvSpPr>
                <p:cNvPr id="45" name="TextBox 44">
                  <a:extLst>
                    <a:ext uri="{FF2B5EF4-FFF2-40B4-BE49-F238E27FC236}">
                      <a16:creationId xmlns:a16="http://schemas.microsoft.com/office/drawing/2014/main" id="{CD0B29B1-5CB6-90EE-8DAB-6FBDD49CB2D1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91737" y="1690129"/>
                  <a:ext cx="465191" cy="523220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21" name="Straight Arrow Connector 20">
              <a:extLst>
                <a:ext uri="{FF2B5EF4-FFF2-40B4-BE49-F238E27FC236}">
                  <a16:creationId xmlns:a16="http://schemas.microsoft.com/office/drawing/2014/main" id="{D30178F8-3D9D-2BC2-CD9B-3527AE3D1A3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130197" y="1101213"/>
              <a:ext cx="0" cy="1789627"/>
            </a:xfrm>
            <a:prstGeom prst="straightConnector1">
              <a:avLst/>
            </a:prstGeom>
            <a:ln w="12700">
              <a:solidFill>
                <a:schemeClr val="tx1"/>
              </a:solidFill>
              <a:headEnd type="triangl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6" name="TextBox 25">
            <a:extLst>
              <a:ext uri="{FF2B5EF4-FFF2-40B4-BE49-F238E27FC236}">
                <a16:creationId xmlns:a16="http://schemas.microsoft.com/office/drawing/2014/main" id="{4A784EA2-3566-A78D-EC2B-120D222F5F8D}"/>
              </a:ext>
            </a:extLst>
          </p:cNvPr>
          <p:cNvSpPr txBox="1"/>
          <p:nvPr/>
        </p:nvSpPr>
        <p:spPr>
          <a:xfrm>
            <a:off x="133700" y="6381692"/>
            <a:ext cx="257960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>
                <a:latin typeface="Comic Sans MS" panose="030F0702030302020204" pitchFamily="66" charset="0"/>
              </a:rPr>
              <a:t>(not drawn to scale)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2E34F73-B073-B1C7-2CC7-A736B202FFA7}"/>
              </a:ext>
            </a:extLst>
          </p:cNvPr>
          <p:cNvSpPr/>
          <p:nvPr/>
        </p:nvSpPr>
        <p:spPr>
          <a:xfrm>
            <a:off x="1404451" y="5881688"/>
            <a:ext cx="171450" cy="171450"/>
          </a:xfrm>
          <a:prstGeom prst="rect">
            <a:avLst/>
          </a:prstGeom>
          <a:noFill/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4E428603-0E4B-94CD-65CA-46D9170EC355}"/>
              </a:ext>
            </a:extLst>
          </p:cNvPr>
          <p:cNvSpPr/>
          <p:nvPr/>
        </p:nvSpPr>
        <p:spPr>
          <a:xfrm>
            <a:off x="3848101" y="5881688"/>
            <a:ext cx="171450" cy="171450"/>
          </a:xfrm>
          <a:prstGeom prst="rect">
            <a:avLst/>
          </a:prstGeom>
          <a:noFill/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D99FC24-B00A-3F5F-F87B-85A53D18B831}"/>
              </a:ext>
            </a:extLst>
          </p:cNvPr>
          <p:cNvSpPr/>
          <p:nvPr/>
        </p:nvSpPr>
        <p:spPr>
          <a:xfrm>
            <a:off x="321933" y="414010"/>
            <a:ext cx="97494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GB" sz="2000" b="1" dirty="0">
                <a:latin typeface="Bradley Hand ITC" panose="03070402050302030203" pitchFamily="66" charset="0"/>
              </a:rPr>
              <a:t>SIC_93</a:t>
            </a:r>
          </a:p>
        </p:txBody>
      </p:sp>
    </p:spTree>
    <p:extLst>
      <p:ext uri="{BB962C8B-B14F-4D97-AF65-F5344CB8AC3E}">
        <p14:creationId xmlns:p14="http://schemas.microsoft.com/office/powerpoint/2010/main" val="319550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>
            <a:extLst>
              <a:ext uri="{FF2B5EF4-FFF2-40B4-BE49-F238E27FC236}">
                <a16:creationId xmlns:a16="http://schemas.microsoft.com/office/drawing/2014/main" id="{39B12BDF-35E3-76FA-5777-75A1BF56C39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" y="1590727"/>
            <a:ext cx="6940868" cy="4608576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EBF3AA2C-07BF-3C58-A22F-F9BD24A7197A}"/>
              </a:ext>
            </a:extLst>
          </p:cNvPr>
          <p:cNvSpPr/>
          <p:nvPr/>
        </p:nvSpPr>
        <p:spPr>
          <a:xfrm>
            <a:off x="3071524" y="1080228"/>
            <a:ext cx="5447213" cy="5850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GB" sz="2400" dirty="0">
                <a:latin typeface="Comic Sans MS" panose="030F0702030302020204" pitchFamily="66" charset="0"/>
              </a:rPr>
              <a:t>Find the area of the shaded triangle.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DC9D58D-48AF-B964-91FB-0217FF257212}"/>
              </a:ext>
            </a:extLst>
          </p:cNvPr>
          <p:cNvSpPr txBox="1"/>
          <p:nvPr/>
        </p:nvSpPr>
        <p:spPr>
          <a:xfrm>
            <a:off x="2151802" y="152400"/>
            <a:ext cx="484039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latin typeface="Comic Sans MS" panose="030F0702030302020204" pitchFamily="66" charset="0"/>
              </a:rPr>
              <a:t>Triangle In Triangle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9F120AB2-C7CE-F9F6-3C20-BC8DA8265288}"/>
              </a:ext>
            </a:extLst>
          </p:cNvPr>
          <p:cNvGrpSpPr/>
          <p:nvPr/>
        </p:nvGrpSpPr>
        <p:grpSpPr>
          <a:xfrm>
            <a:off x="3843338" y="6108073"/>
            <a:ext cx="1055595" cy="523220"/>
            <a:chOff x="3744004" y="6208088"/>
            <a:chExt cx="1055595" cy="523220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4" name="TextBox 43">
                  <a:extLst>
                    <a:ext uri="{FF2B5EF4-FFF2-40B4-BE49-F238E27FC236}">
                      <a16:creationId xmlns:a16="http://schemas.microsoft.com/office/drawing/2014/main" id="{69DA6341-9921-EDED-124C-CD03749C3B4B}"/>
                    </a:ext>
                  </a:extLst>
                </p:cNvPr>
                <p:cNvSpPr txBox="1"/>
                <p:nvPr/>
              </p:nvSpPr>
              <p:spPr>
                <a:xfrm>
                  <a:off x="4026144" y="6208088"/>
                  <a:ext cx="465191" cy="52322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800" b="0" i="1" dirty="0" smtClean="0">
                            <a:latin typeface="Cambria Math" panose="02040503050406030204" pitchFamily="18" charset="0"/>
                          </a:rPr>
                          <m:t>4</m:t>
                        </m:r>
                      </m:oMath>
                    </m:oMathPara>
                  </a14:m>
                  <a:endParaRPr lang="en-GB" sz="2800" dirty="0"/>
                </a:p>
              </p:txBody>
            </p:sp>
          </mc:Choice>
          <mc:Fallback xmlns="">
            <p:sp>
              <p:nvSpPr>
                <p:cNvPr id="44" name="TextBox 43">
                  <a:extLst>
                    <a:ext uri="{FF2B5EF4-FFF2-40B4-BE49-F238E27FC236}">
                      <a16:creationId xmlns:a16="http://schemas.microsoft.com/office/drawing/2014/main" id="{69DA6341-9921-EDED-124C-CD03749C3B4B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026144" y="6208088"/>
                  <a:ext cx="465191" cy="523220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20" name="Straight Arrow Connector 19">
              <a:extLst>
                <a:ext uri="{FF2B5EF4-FFF2-40B4-BE49-F238E27FC236}">
                  <a16:creationId xmlns:a16="http://schemas.microsoft.com/office/drawing/2014/main" id="{E6DAC3CF-6F35-0FC8-CE31-6492FBB23D5A}"/>
                </a:ext>
              </a:extLst>
            </p:cNvPr>
            <p:cNvCxnSpPr>
              <a:cxnSpLocks/>
            </p:cNvCxnSpPr>
            <p:nvPr/>
          </p:nvCxnSpPr>
          <p:spPr>
            <a:xfrm>
              <a:off x="3744004" y="6248401"/>
              <a:ext cx="1055595" cy="0"/>
            </a:xfrm>
            <a:prstGeom prst="straightConnector1">
              <a:avLst/>
            </a:prstGeom>
            <a:ln w="12700">
              <a:solidFill>
                <a:schemeClr val="tx1"/>
              </a:solidFill>
              <a:headEnd type="triangl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" name="Group 1">
            <a:extLst>
              <a:ext uri="{FF2B5EF4-FFF2-40B4-BE49-F238E27FC236}">
                <a16:creationId xmlns:a16="http://schemas.microsoft.com/office/drawing/2014/main" id="{ECEF946E-C80D-97E3-E634-983499A4EA98}"/>
              </a:ext>
            </a:extLst>
          </p:cNvPr>
          <p:cNvGrpSpPr/>
          <p:nvPr/>
        </p:nvGrpSpPr>
        <p:grpSpPr>
          <a:xfrm>
            <a:off x="858420" y="1829873"/>
            <a:ext cx="465191" cy="1789627"/>
            <a:chOff x="691737" y="1101213"/>
            <a:chExt cx="465191" cy="1789627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5" name="TextBox 44">
                  <a:extLst>
                    <a:ext uri="{FF2B5EF4-FFF2-40B4-BE49-F238E27FC236}">
                      <a16:creationId xmlns:a16="http://schemas.microsoft.com/office/drawing/2014/main" id="{CD0B29B1-5CB6-90EE-8DAB-6FBDD49CB2D1}"/>
                    </a:ext>
                  </a:extLst>
                </p:cNvPr>
                <p:cNvSpPr txBox="1"/>
                <p:nvPr/>
              </p:nvSpPr>
              <p:spPr>
                <a:xfrm>
                  <a:off x="691737" y="1690129"/>
                  <a:ext cx="465191" cy="52322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800" b="0" i="1" dirty="0" smtClean="0">
                            <a:latin typeface="Cambria Math" panose="02040503050406030204" pitchFamily="18" charset="0"/>
                          </a:rPr>
                          <m:t>8</m:t>
                        </m:r>
                      </m:oMath>
                    </m:oMathPara>
                  </a14:m>
                  <a:endParaRPr lang="en-GB" sz="2800" dirty="0"/>
                </a:p>
              </p:txBody>
            </p:sp>
          </mc:Choice>
          <mc:Fallback xmlns="">
            <p:sp>
              <p:nvSpPr>
                <p:cNvPr id="45" name="TextBox 44">
                  <a:extLst>
                    <a:ext uri="{FF2B5EF4-FFF2-40B4-BE49-F238E27FC236}">
                      <a16:creationId xmlns:a16="http://schemas.microsoft.com/office/drawing/2014/main" id="{CD0B29B1-5CB6-90EE-8DAB-6FBDD49CB2D1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91737" y="1690129"/>
                  <a:ext cx="465191" cy="523220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21" name="Straight Arrow Connector 20">
              <a:extLst>
                <a:ext uri="{FF2B5EF4-FFF2-40B4-BE49-F238E27FC236}">
                  <a16:creationId xmlns:a16="http://schemas.microsoft.com/office/drawing/2014/main" id="{D30178F8-3D9D-2BC2-CD9B-3527AE3D1A3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130197" y="1101213"/>
              <a:ext cx="0" cy="1789627"/>
            </a:xfrm>
            <a:prstGeom prst="straightConnector1">
              <a:avLst/>
            </a:prstGeom>
            <a:ln w="12700">
              <a:solidFill>
                <a:schemeClr val="tx1"/>
              </a:solidFill>
              <a:headEnd type="triangl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6" name="TextBox 25">
            <a:extLst>
              <a:ext uri="{FF2B5EF4-FFF2-40B4-BE49-F238E27FC236}">
                <a16:creationId xmlns:a16="http://schemas.microsoft.com/office/drawing/2014/main" id="{4A784EA2-3566-A78D-EC2B-120D222F5F8D}"/>
              </a:ext>
            </a:extLst>
          </p:cNvPr>
          <p:cNvSpPr txBox="1"/>
          <p:nvPr/>
        </p:nvSpPr>
        <p:spPr>
          <a:xfrm>
            <a:off x="133700" y="6381692"/>
            <a:ext cx="257960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>
                <a:latin typeface="Comic Sans MS" panose="030F0702030302020204" pitchFamily="66" charset="0"/>
              </a:rPr>
              <a:t>(not drawn to scale)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2E34F73-B073-B1C7-2CC7-A736B202FFA7}"/>
              </a:ext>
            </a:extLst>
          </p:cNvPr>
          <p:cNvSpPr/>
          <p:nvPr/>
        </p:nvSpPr>
        <p:spPr>
          <a:xfrm>
            <a:off x="1404451" y="5881688"/>
            <a:ext cx="171450" cy="171450"/>
          </a:xfrm>
          <a:prstGeom prst="rect">
            <a:avLst/>
          </a:prstGeom>
          <a:noFill/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4E428603-0E4B-94CD-65CA-46D9170EC355}"/>
              </a:ext>
            </a:extLst>
          </p:cNvPr>
          <p:cNvSpPr/>
          <p:nvPr/>
        </p:nvSpPr>
        <p:spPr>
          <a:xfrm>
            <a:off x="3848101" y="5881688"/>
            <a:ext cx="171450" cy="171450"/>
          </a:xfrm>
          <a:prstGeom prst="rect">
            <a:avLst/>
          </a:prstGeom>
          <a:noFill/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96BEC5B-B77A-8329-36CA-49C7D1225D5E}"/>
              </a:ext>
            </a:extLst>
          </p:cNvPr>
          <p:cNvSpPr/>
          <p:nvPr/>
        </p:nvSpPr>
        <p:spPr>
          <a:xfrm>
            <a:off x="321933" y="414010"/>
            <a:ext cx="97494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GB" sz="2000" b="1" dirty="0">
                <a:latin typeface="Bradley Hand ITC" panose="03070402050302030203" pitchFamily="66" charset="0"/>
              </a:rPr>
              <a:t>SIC_93</a:t>
            </a:r>
          </a:p>
        </p:txBody>
      </p:sp>
    </p:spTree>
    <p:extLst>
      <p:ext uri="{BB962C8B-B14F-4D97-AF65-F5344CB8AC3E}">
        <p14:creationId xmlns:p14="http://schemas.microsoft.com/office/powerpoint/2010/main" val="11910742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>
            <a:extLst>
              <a:ext uri="{FF2B5EF4-FFF2-40B4-BE49-F238E27FC236}">
                <a16:creationId xmlns:a16="http://schemas.microsoft.com/office/drawing/2014/main" id="{39B12BDF-35E3-76FA-5777-75A1BF56C39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" y="1590727"/>
            <a:ext cx="6940868" cy="4608576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EBF3AA2C-07BF-3C58-A22F-F9BD24A7197A}"/>
              </a:ext>
            </a:extLst>
          </p:cNvPr>
          <p:cNvSpPr/>
          <p:nvPr/>
        </p:nvSpPr>
        <p:spPr>
          <a:xfrm>
            <a:off x="3071524" y="1080228"/>
            <a:ext cx="5447213" cy="5850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GB" sz="2400" dirty="0">
                <a:latin typeface="Comic Sans MS" panose="030F0702030302020204" pitchFamily="66" charset="0"/>
              </a:rPr>
              <a:t>Find the area of the shaded triangle.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DC9D58D-48AF-B964-91FB-0217FF257212}"/>
              </a:ext>
            </a:extLst>
          </p:cNvPr>
          <p:cNvSpPr txBox="1"/>
          <p:nvPr/>
        </p:nvSpPr>
        <p:spPr>
          <a:xfrm>
            <a:off x="2151802" y="152400"/>
            <a:ext cx="484039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latin typeface="Comic Sans MS" panose="030F0702030302020204" pitchFamily="66" charset="0"/>
              </a:rPr>
              <a:t>Triangle In Triangle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9F120AB2-C7CE-F9F6-3C20-BC8DA8265288}"/>
              </a:ext>
            </a:extLst>
          </p:cNvPr>
          <p:cNvGrpSpPr/>
          <p:nvPr/>
        </p:nvGrpSpPr>
        <p:grpSpPr>
          <a:xfrm>
            <a:off x="3843338" y="6108073"/>
            <a:ext cx="1055595" cy="523220"/>
            <a:chOff x="3744004" y="6208088"/>
            <a:chExt cx="1055595" cy="523220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4" name="TextBox 43">
                  <a:extLst>
                    <a:ext uri="{FF2B5EF4-FFF2-40B4-BE49-F238E27FC236}">
                      <a16:creationId xmlns:a16="http://schemas.microsoft.com/office/drawing/2014/main" id="{69DA6341-9921-EDED-124C-CD03749C3B4B}"/>
                    </a:ext>
                  </a:extLst>
                </p:cNvPr>
                <p:cNvSpPr txBox="1"/>
                <p:nvPr/>
              </p:nvSpPr>
              <p:spPr>
                <a:xfrm>
                  <a:off x="4026144" y="6208088"/>
                  <a:ext cx="465191" cy="52322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800" b="0" i="1" dirty="0" smtClean="0">
                            <a:latin typeface="Cambria Math" panose="02040503050406030204" pitchFamily="18" charset="0"/>
                          </a:rPr>
                          <m:t>5</m:t>
                        </m:r>
                      </m:oMath>
                    </m:oMathPara>
                  </a14:m>
                  <a:endParaRPr lang="en-GB" sz="2800" dirty="0"/>
                </a:p>
              </p:txBody>
            </p:sp>
          </mc:Choice>
          <mc:Fallback xmlns="">
            <p:sp>
              <p:nvSpPr>
                <p:cNvPr id="44" name="TextBox 43">
                  <a:extLst>
                    <a:ext uri="{FF2B5EF4-FFF2-40B4-BE49-F238E27FC236}">
                      <a16:creationId xmlns:a16="http://schemas.microsoft.com/office/drawing/2014/main" id="{69DA6341-9921-EDED-124C-CD03749C3B4B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026144" y="6208088"/>
                  <a:ext cx="465191" cy="523220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20" name="Straight Arrow Connector 19">
              <a:extLst>
                <a:ext uri="{FF2B5EF4-FFF2-40B4-BE49-F238E27FC236}">
                  <a16:creationId xmlns:a16="http://schemas.microsoft.com/office/drawing/2014/main" id="{E6DAC3CF-6F35-0FC8-CE31-6492FBB23D5A}"/>
                </a:ext>
              </a:extLst>
            </p:cNvPr>
            <p:cNvCxnSpPr>
              <a:cxnSpLocks/>
            </p:cNvCxnSpPr>
            <p:nvPr/>
          </p:nvCxnSpPr>
          <p:spPr>
            <a:xfrm>
              <a:off x="3744004" y="6248401"/>
              <a:ext cx="1055595" cy="0"/>
            </a:xfrm>
            <a:prstGeom prst="straightConnector1">
              <a:avLst/>
            </a:prstGeom>
            <a:ln w="12700">
              <a:solidFill>
                <a:schemeClr val="tx1"/>
              </a:solidFill>
              <a:headEnd type="triangl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" name="Group 1">
            <a:extLst>
              <a:ext uri="{FF2B5EF4-FFF2-40B4-BE49-F238E27FC236}">
                <a16:creationId xmlns:a16="http://schemas.microsoft.com/office/drawing/2014/main" id="{ECEF946E-C80D-97E3-E634-983499A4EA98}"/>
              </a:ext>
            </a:extLst>
          </p:cNvPr>
          <p:cNvGrpSpPr/>
          <p:nvPr/>
        </p:nvGrpSpPr>
        <p:grpSpPr>
          <a:xfrm>
            <a:off x="858420" y="1829873"/>
            <a:ext cx="465191" cy="1789627"/>
            <a:chOff x="691737" y="1101213"/>
            <a:chExt cx="465191" cy="1789627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5" name="TextBox 44">
                  <a:extLst>
                    <a:ext uri="{FF2B5EF4-FFF2-40B4-BE49-F238E27FC236}">
                      <a16:creationId xmlns:a16="http://schemas.microsoft.com/office/drawing/2014/main" id="{CD0B29B1-5CB6-90EE-8DAB-6FBDD49CB2D1}"/>
                    </a:ext>
                  </a:extLst>
                </p:cNvPr>
                <p:cNvSpPr txBox="1"/>
                <p:nvPr/>
              </p:nvSpPr>
              <p:spPr>
                <a:xfrm>
                  <a:off x="691737" y="1690129"/>
                  <a:ext cx="465191" cy="52322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800" b="0" i="1" dirty="0" smtClean="0">
                            <a:latin typeface="Cambria Math" panose="02040503050406030204" pitchFamily="18" charset="0"/>
                          </a:rPr>
                          <m:t>8</m:t>
                        </m:r>
                      </m:oMath>
                    </m:oMathPara>
                  </a14:m>
                  <a:endParaRPr lang="en-GB" sz="2800" dirty="0"/>
                </a:p>
              </p:txBody>
            </p:sp>
          </mc:Choice>
          <mc:Fallback xmlns="">
            <p:sp>
              <p:nvSpPr>
                <p:cNvPr id="45" name="TextBox 44">
                  <a:extLst>
                    <a:ext uri="{FF2B5EF4-FFF2-40B4-BE49-F238E27FC236}">
                      <a16:creationId xmlns:a16="http://schemas.microsoft.com/office/drawing/2014/main" id="{CD0B29B1-5CB6-90EE-8DAB-6FBDD49CB2D1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91737" y="1690129"/>
                  <a:ext cx="465191" cy="523220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21" name="Straight Arrow Connector 20">
              <a:extLst>
                <a:ext uri="{FF2B5EF4-FFF2-40B4-BE49-F238E27FC236}">
                  <a16:creationId xmlns:a16="http://schemas.microsoft.com/office/drawing/2014/main" id="{D30178F8-3D9D-2BC2-CD9B-3527AE3D1A3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130197" y="1101213"/>
              <a:ext cx="0" cy="1789627"/>
            </a:xfrm>
            <a:prstGeom prst="straightConnector1">
              <a:avLst/>
            </a:prstGeom>
            <a:ln w="12700">
              <a:solidFill>
                <a:schemeClr val="tx1"/>
              </a:solidFill>
              <a:headEnd type="triangl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6" name="TextBox 25">
            <a:extLst>
              <a:ext uri="{FF2B5EF4-FFF2-40B4-BE49-F238E27FC236}">
                <a16:creationId xmlns:a16="http://schemas.microsoft.com/office/drawing/2014/main" id="{4A784EA2-3566-A78D-EC2B-120D222F5F8D}"/>
              </a:ext>
            </a:extLst>
          </p:cNvPr>
          <p:cNvSpPr txBox="1"/>
          <p:nvPr/>
        </p:nvSpPr>
        <p:spPr>
          <a:xfrm>
            <a:off x="133700" y="6381692"/>
            <a:ext cx="257960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>
                <a:latin typeface="Comic Sans MS" panose="030F0702030302020204" pitchFamily="66" charset="0"/>
              </a:rPr>
              <a:t>(not drawn to scale)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2E34F73-B073-B1C7-2CC7-A736B202FFA7}"/>
              </a:ext>
            </a:extLst>
          </p:cNvPr>
          <p:cNvSpPr/>
          <p:nvPr/>
        </p:nvSpPr>
        <p:spPr>
          <a:xfrm>
            <a:off x="1404451" y="5881688"/>
            <a:ext cx="171450" cy="171450"/>
          </a:xfrm>
          <a:prstGeom prst="rect">
            <a:avLst/>
          </a:prstGeom>
          <a:noFill/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4E428603-0E4B-94CD-65CA-46D9170EC355}"/>
              </a:ext>
            </a:extLst>
          </p:cNvPr>
          <p:cNvSpPr/>
          <p:nvPr/>
        </p:nvSpPr>
        <p:spPr>
          <a:xfrm>
            <a:off x="3848101" y="5881688"/>
            <a:ext cx="171450" cy="171450"/>
          </a:xfrm>
          <a:prstGeom prst="rect">
            <a:avLst/>
          </a:prstGeom>
          <a:noFill/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21DA5A8-1737-2847-764F-740C6DDE1F8A}"/>
              </a:ext>
            </a:extLst>
          </p:cNvPr>
          <p:cNvSpPr/>
          <p:nvPr/>
        </p:nvSpPr>
        <p:spPr>
          <a:xfrm>
            <a:off x="321933" y="414010"/>
            <a:ext cx="97494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GB" sz="2000" b="1" dirty="0">
                <a:latin typeface="Bradley Hand ITC" panose="03070402050302030203" pitchFamily="66" charset="0"/>
              </a:rPr>
              <a:t>SIC_93</a:t>
            </a:r>
          </a:p>
        </p:txBody>
      </p:sp>
    </p:spTree>
    <p:extLst>
      <p:ext uri="{BB962C8B-B14F-4D97-AF65-F5344CB8AC3E}">
        <p14:creationId xmlns:p14="http://schemas.microsoft.com/office/powerpoint/2010/main" val="17521589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>
            <a:extLst>
              <a:ext uri="{FF2B5EF4-FFF2-40B4-BE49-F238E27FC236}">
                <a16:creationId xmlns:a16="http://schemas.microsoft.com/office/drawing/2014/main" id="{39B12BDF-35E3-76FA-5777-75A1BF56C39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" y="1590727"/>
            <a:ext cx="6940868" cy="4608576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EBF3AA2C-07BF-3C58-A22F-F9BD24A7197A}"/>
              </a:ext>
            </a:extLst>
          </p:cNvPr>
          <p:cNvSpPr/>
          <p:nvPr/>
        </p:nvSpPr>
        <p:spPr>
          <a:xfrm>
            <a:off x="3071524" y="1080228"/>
            <a:ext cx="5447213" cy="5850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GB" sz="2400" dirty="0">
                <a:latin typeface="Comic Sans MS" panose="030F0702030302020204" pitchFamily="66" charset="0"/>
              </a:rPr>
              <a:t>Find the area of the shaded triangle.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DC9D58D-48AF-B964-91FB-0217FF257212}"/>
              </a:ext>
            </a:extLst>
          </p:cNvPr>
          <p:cNvSpPr txBox="1"/>
          <p:nvPr/>
        </p:nvSpPr>
        <p:spPr>
          <a:xfrm>
            <a:off x="2151802" y="152400"/>
            <a:ext cx="484039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latin typeface="Comic Sans MS" panose="030F0702030302020204" pitchFamily="66" charset="0"/>
              </a:rPr>
              <a:t>Triangle In Triangle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9F120AB2-C7CE-F9F6-3C20-BC8DA8265288}"/>
              </a:ext>
            </a:extLst>
          </p:cNvPr>
          <p:cNvGrpSpPr/>
          <p:nvPr/>
        </p:nvGrpSpPr>
        <p:grpSpPr>
          <a:xfrm>
            <a:off x="3843338" y="6108073"/>
            <a:ext cx="1055595" cy="523220"/>
            <a:chOff x="3744004" y="6208088"/>
            <a:chExt cx="1055595" cy="523220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4" name="TextBox 43">
                  <a:extLst>
                    <a:ext uri="{FF2B5EF4-FFF2-40B4-BE49-F238E27FC236}">
                      <a16:creationId xmlns:a16="http://schemas.microsoft.com/office/drawing/2014/main" id="{69DA6341-9921-EDED-124C-CD03749C3B4B}"/>
                    </a:ext>
                  </a:extLst>
                </p:cNvPr>
                <p:cNvSpPr txBox="1"/>
                <p:nvPr/>
              </p:nvSpPr>
              <p:spPr>
                <a:xfrm>
                  <a:off x="4026144" y="6208088"/>
                  <a:ext cx="465191" cy="52322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800" b="0" i="1" dirty="0" smtClean="0">
                            <a:latin typeface="Cambria Math" panose="02040503050406030204" pitchFamily="18" charset="0"/>
                          </a:rPr>
                          <m:t>5</m:t>
                        </m:r>
                      </m:oMath>
                    </m:oMathPara>
                  </a14:m>
                  <a:endParaRPr lang="en-GB" sz="2800" dirty="0"/>
                </a:p>
              </p:txBody>
            </p:sp>
          </mc:Choice>
          <mc:Fallback xmlns="">
            <p:sp>
              <p:nvSpPr>
                <p:cNvPr id="44" name="TextBox 43">
                  <a:extLst>
                    <a:ext uri="{FF2B5EF4-FFF2-40B4-BE49-F238E27FC236}">
                      <a16:creationId xmlns:a16="http://schemas.microsoft.com/office/drawing/2014/main" id="{69DA6341-9921-EDED-124C-CD03749C3B4B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026144" y="6208088"/>
                  <a:ext cx="465191" cy="523220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20" name="Straight Arrow Connector 19">
              <a:extLst>
                <a:ext uri="{FF2B5EF4-FFF2-40B4-BE49-F238E27FC236}">
                  <a16:creationId xmlns:a16="http://schemas.microsoft.com/office/drawing/2014/main" id="{E6DAC3CF-6F35-0FC8-CE31-6492FBB23D5A}"/>
                </a:ext>
              </a:extLst>
            </p:cNvPr>
            <p:cNvCxnSpPr>
              <a:cxnSpLocks/>
            </p:cNvCxnSpPr>
            <p:nvPr/>
          </p:nvCxnSpPr>
          <p:spPr>
            <a:xfrm>
              <a:off x="3744004" y="6248401"/>
              <a:ext cx="1055595" cy="0"/>
            </a:xfrm>
            <a:prstGeom prst="straightConnector1">
              <a:avLst/>
            </a:prstGeom>
            <a:ln w="12700">
              <a:solidFill>
                <a:schemeClr val="tx1"/>
              </a:solidFill>
              <a:headEnd type="triangl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" name="Group 1">
            <a:extLst>
              <a:ext uri="{FF2B5EF4-FFF2-40B4-BE49-F238E27FC236}">
                <a16:creationId xmlns:a16="http://schemas.microsoft.com/office/drawing/2014/main" id="{ECEF946E-C80D-97E3-E634-983499A4EA98}"/>
              </a:ext>
            </a:extLst>
          </p:cNvPr>
          <p:cNvGrpSpPr/>
          <p:nvPr/>
        </p:nvGrpSpPr>
        <p:grpSpPr>
          <a:xfrm>
            <a:off x="858420" y="1829873"/>
            <a:ext cx="465191" cy="1789627"/>
            <a:chOff x="691737" y="1101213"/>
            <a:chExt cx="465191" cy="1789627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5" name="TextBox 44">
                  <a:extLst>
                    <a:ext uri="{FF2B5EF4-FFF2-40B4-BE49-F238E27FC236}">
                      <a16:creationId xmlns:a16="http://schemas.microsoft.com/office/drawing/2014/main" id="{CD0B29B1-5CB6-90EE-8DAB-6FBDD49CB2D1}"/>
                    </a:ext>
                  </a:extLst>
                </p:cNvPr>
                <p:cNvSpPr txBox="1"/>
                <p:nvPr/>
              </p:nvSpPr>
              <p:spPr>
                <a:xfrm>
                  <a:off x="691737" y="1690129"/>
                  <a:ext cx="465191" cy="52322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800" b="0" i="1" dirty="0" smtClean="0">
                            <a:latin typeface="Cambria Math" panose="02040503050406030204" pitchFamily="18" charset="0"/>
                          </a:rPr>
                          <m:t>9</m:t>
                        </m:r>
                      </m:oMath>
                    </m:oMathPara>
                  </a14:m>
                  <a:endParaRPr lang="en-GB" sz="2800" dirty="0"/>
                </a:p>
              </p:txBody>
            </p:sp>
          </mc:Choice>
          <mc:Fallback xmlns="">
            <p:sp>
              <p:nvSpPr>
                <p:cNvPr id="45" name="TextBox 44">
                  <a:extLst>
                    <a:ext uri="{FF2B5EF4-FFF2-40B4-BE49-F238E27FC236}">
                      <a16:creationId xmlns:a16="http://schemas.microsoft.com/office/drawing/2014/main" id="{CD0B29B1-5CB6-90EE-8DAB-6FBDD49CB2D1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91737" y="1690129"/>
                  <a:ext cx="465191" cy="523220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21" name="Straight Arrow Connector 20">
              <a:extLst>
                <a:ext uri="{FF2B5EF4-FFF2-40B4-BE49-F238E27FC236}">
                  <a16:creationId xmlns:a16="http://schemas.microsoft.com/office/drawing/2014/main" id="{D30178F8-3D9D-2BC2-CD9B-3527AE3D1A3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130197" y="1101213"/>
              <a:ext cx="0" cy="1789627"/>
            </a:xfrm>
            <a:prstGeom prst="straightConnector1">
              <a:avLst/>
            </a:prstGeom>
            <a:ln w="12700">
              <a:solidFill>
                <a:schemeClr val="tx1"/>
              </a:solidFill>
              <a:headEnd type="triangl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6" name="TextBox 25">
            <a:extLst>
              <a:ext uri="{FF2B5EF4-FFF2-40B4-BE49-F238E27FC236}">
                <a16:creationId xmlns:a16="http://schemas.microsoft.com/office/drawing/2014/main" id="{4A784EA2-3566-A78D-EC2B-120D222F5F8D}"/>
              </a:ext>
            </a:extLst>
          </p:cNvPr>
          <p:cNvSpPr txBox="1"/>
          <p:nvPr/>
        </p:nvSpPr>
        <p:spPr>
          <a:xfrm>
            <a:off x="133700" y="6381692"/>
            <a:ext cx="257960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>
                <a:latin typeface="Comic Sans MS" panose="030F0702030302020204" pitchFamily="66" charset="0"/>
              </a:rPr>
              <a:t>(not drawn to scale)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2E34F73-B073-B1C7-2CC7-A736B202FFA7}"/>
              </a:ext>
            </a:extLst>
          </p:cNvPr>
          <p:cNvSpPr/>
          <p:nvPr/>
        </p:nvSpPr>
        <p:spPr>
          <a:xfrm>
            <a:off x="1404451" y="5881688"/>
            <a:ext cx="171450" cy="171450"/>
          </a:xfrm>
          <a:prstGeom prst="rect">
            <a:avLst/>
          </a:prstGeom>
          <a:noFill/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4E428603-0E4B-94CD-65CA-46D9170EC355}"/>
              </a:ext>
            </a:extLst>
          </p:cNvPr>
          <p:cNvSpPr/>
          <p:nvPr/>
        </p:nvSpPr>
        <p:spPr>
          <a:xfrm>
            <a:off x="3848101" y="5881688"/>
            <a:ext cx="171450" cy="171450"/>
          </a:xfrm>
          <a:prstGeom prst="rect">
            <a:avLst/>
          </a:prstGeom>
          <a:noFill/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279711C-0262-9707-8087-0B21D5E241F5}"/>
              </a:ext>
            </a:extLst>
          </p:cNvPr>
          <p:cNvSpPr/>
          <p:nvPr/>
        </p:nvSpPr>
        <p:spPr>
          <a:xfrm>
            <a:off x="321933" y="414010"/>
            <a:ext cx="97494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GB" sz="2000" b="1" dirty="0">
                <a:latin typeface="Bradley Hand ITC" panose="03070402050302030203" pitchFamily="66" charset="0"/>
              </a:rPr>
              <a:t>SIC_93</a:t>
            </a:r>
          </a:p>
        </p:txBody>
      </p:sp>
    </p:spTree>
    <p:extLst>
      <p:ext uri="{BB962C8B-B14F-4D97-AF65-F5344CB8AC3E}">
        <p14:creationId xmlns:p14="http://schemas.microsoft.com/office/powerpoint/2010/main" val="8962914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>
            <a:extLst>
              <a:ext uri="{FF2B5EF4-FFF2-40B4-BE49-F238E27FC236}">
                <a16:creationId xmlns:a16="http://schemas.microsoft.com/office/drawing/2014/main" id="{39B12BDF-35E3-76FA-5777-75A1BF56C39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" y="1590727"/>
            <a:ext cx="6940868" cy="4608576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EBF3AA2C-07BF-3C58-A22F-F9BD24A7197A}"/>
              </a:ext>
            </a:extLst>
          </p:cNvPr>
          <p:cNvSpPr/>
          <p:nvPr/>
        </p:nvSpPr>
        <p:spPr>
          <a:xfrm>
            <a:off x="3071524" y="1080228"/>
            <a:ext cx="5447213" cy="5850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GB" sz="2400" dirty="0">
                <a:latin typeface="Comic Sans MS" panose="030F0702030302020204" pitchFamily="66" charset="0"/>
              </a:rPr>
              <a:t>Find the area of the shaded triangle.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DC9D58D-48AF-B964-91FB-0217FF257212}"/>
              </a:ext>
            </a:extLst>
          </p:cNvPr>
          <p:cNvSpPr txBox="1"/>
          <p:nvPr/>
        </p:nvSpPr>
        <p:spPr>
          <a:xfrm>
            <a:off x="2151802" y="152400"/>
            <a:ext cx="484039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latin typeface="Comic Sans MS" panose="030F0702030302020204" pitchFamily="66" charset="0"/>
              </a:rPr>
              <a:t>Triangle In Triangle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9F120AB2-C7CE-F9F6-3C20-BC8DA8265288}"/>
              </a:ext>
            </a:extLst>
          </p:cNvPr>
          <p:cNvGrpSpPr/>
          <p:nvPr/>
        </p:nvGrpSpPr>
        <p:grpSpPr>
          <a:xfrm>
            <a:off x="3843338" y="6108073"/>
            <a:ext cx="1055595" cy="523220"/>
            <a:chOff x="3744004" y="6208088"/>
            <a:chExt cx="1055595" cy="523220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4" name="TextBox 43">
                  <a:extLst>
                    <a:ext uri="{FF2B5EF4-FFF2-40B4-BE49-F238E27FC236}">
                      <a16:creationId xmlns:a16="http://schemas.microsoft.com/office/drawing/2014/main" id="{69DA6341-9921-EDED-124C-CD03749C3B4B}"/>
                    </a:ext>
                  </a:extLst>
                </p:cNvPr>
                <p:cNvSpPr txBox="1"/>
                <p:nvPr/>
              </p:nvSpPr>
              <p:spPr>
                <a:xfrm>
                  <a:off x="4026144" y="6208088"/>
                  <a:ext cx="465191" cy="52322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800" b="0" i="1" dirty="0" smtClean="0">
                            <a:latin typeface="Cambria Math" panose="02040503050406030204" pitchFamily="18" charset="0"/>
                          </a:rPr>
                          <m:t>6</m:t>
                        </m:r>
                      </m:oMath>
                    </m:oMathPara>
                  </a14:m>
                  <a:endParaRPr lang="en-GB" sz="2800" dirty="0"/>
                </a:p>
              </p:txBody>
            </p:sp>
          </mc:Choice>
          <mc:Fallback xmlns="">
            <p:sp>
              <p:nvSpPr>
                <p:cNvPr id="44" name="TextBox 43">
                  <a:extLst>
                    <a:ext uri="{FF2B5EF4-FFF2-40B4-BE49-F238E27FC236}">
                      <a16:creationId xmlns:a16="http://schemas.microsoft.com/office/drawing/2014/main" id="{69DA6341-9921-EDED-124C-CD03749C3B4B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026144" y="6208088"/>
                  <a:ext cx="465191" cy="523220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20" name="Straight Arrow Connector 19">
              <a:extLst>
                <a:ext uri="{FF2B5EF4-FFF2-40B4-BE49-F238E27FC236}">
                  <a16:creationId xmlns:a16="http://schemas.microsoft.com/office/drawing/2014/main" id="{E6DAC3CF-6F35-0FC8-CE31-6492FBB23D5A}"/>
                </a:ext>
              </a:extLst>
            </p:cNvPr>
            <p:cNvCxnSpPr>
              <a:cxnSpLocks/>
            </p:cNvCxnSpPr>
            <p:nvPr/>
          </p:nvCxnSpPr>
          <p:spPr>
            <a:xfrm>
              <a:off x="3744004" y="6248401"/>
              <a:ext cx="1055595" cy="0"/>
            </a:xfrm>
            <a:prstGeom prst="straightConnector1">
              <a:avLst/>
            </a:prstGeom>
            <a:ln w="12700">
              <a:solidFill>
                <a:schemeClr val="tx1"/>
              </a:solidFill>
              <a:headEnd type="triangl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" name="Group 1">
            <a:extLst>
              <a:ext uri="{FF2B5EF4-FFF2-40B4-BE49-F238E27FC236}">
                <a16:creationId xmlns:a16="http://schemas.microsoft.com/office/drawing/2014/main" id="{ECEF946E-C80D-97E3-E634-983499A4EA98}"/>
              </a:ext>
            </a:extLst>
          </p:cNvPr>
          <p:cNvGrpSpPr/>
          <p:nvPr/>
        </p:nvGrpSpPr>
        <p:grpSpPr>
          <a:xfrm>
            <a:off x="858420" y="1829873"/>
            <a:ext cx="465191" cy="1789627"/>
            <a:chOff x="691737" y="1101213"/>
            <a:chExt cx="465191" cy="1789627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5" name="TextBox 44">
                  <a:extLst>
                    <a:ext uri="{FF2B5EF4-FFF2-40B4-BE49-F238E27FC236}">
                      <a16:creationId xmlns:a16="http://schemas.microsoft.com/office/drawing/2014/main" id="{CD0B29B1-5CB6-90EE-8DAB-6FBDD49CB2D1}"/>
                    </a:ext>
                  </a:extLst>
                </p:cNvPr>
                <p:cNvSpPr txBox="1"/>
                <p:nvPr/>
              </p:nvSpPr>
              <p:spPr>
                <a:xfrm>
                  <a:off x="691737" y="1690129"/>
                  <a:ext cx="465191" cy="52322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800" b="0" i="1" dirty="0" smtClean="0">
                            <a:latin typeface="Cambria Math" panose="02040503050406030204" pitchFamily="18" charset="0"/>
                          </a:rPr>
                          <m:t>9</m:t>
                        </m:r>
                      </m:oMath>
                    </m:oMathPara>
                  </a14:m>
                  <a:endParaRPr lang="en-GB" sz="2800" dirty="0"/>
                </a:p>
              </p:txBody>
            </p:sp>
          </mc:Choice>
          <mc:Fallback xmlns="">
            <p:sp>
              <p:nvSpPr>
                <p:cNvPr id="45" name="TextBox 44">
                  <a:extLst>
                    <a:ext uri="{FF2B5EF4-FFF2-40B4-BE49-F238E27FC236}">
                      <a16:creationId xmlns:a16="http://schemas.microsoft.com/office/drawing/2014/main" id="{CD0B29B1-5CB6-90EE-8DAB-6FBDD49CB2D1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91737" y="1690129"/>
                  <a:ext cx="465191" cy="523220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21" name="Straight Arrow Connector 20">
              <a:extLst>
                <a:ext uri="{FF2B5EF4-FFF2-40B4-BE49-F238E27FC236}">
                  <a16:creationId xmlns:a16="http://schemas.microsoft.com/office/drawing/2014/main" id="{D30178F8-3D9D-2BC2-CD9B-3527AE3D1A3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130197" y="1101213"/>
              <a:ext cx="0" cy="1789627"/>
            </a:xfrm>
            <a:prstGeom prst="straightConnector1">
              <a:avLst/>
            </a:prstGeom>
            <a:ln w="12700">
              <a:solidFill>
                <a:schemeClr val="tx1"/>
              </a:solidFill>
              <a:headEnd type="triangl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6" name="TextBox 25">
            <a:extLst>
              <a:ext uri="{FF2B5EF4-FFF2-40B4-BE49-F238E27FC236}">
                <a16:creationId xmlns:a16="http://schemas.microsoft.com/office/drawing/2014/main" id="{4A784EA2-3566-A78D-EC2B-120D222F5F8D}"/>
              </a:ext>
            </a:extLst>
          </p:cNvPr>
          <p:cNvSpPr txBox="1"/>
          <p:nvPr/>
        </p:nvSpPr>
        <p:spPr>
          <a:xfrm>
            <a:off x="133700" y="6381692"/>
            <a:ext cx="257960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>
                <a:latin typeface="Comic Sans MS" panose="030F0702030302020204" pitchFamily="66" charset="0"/>
              </a:rPr>
              <a:t>(not drawn to scale)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2E34F73-B073-B1C7-2CC7-A736B202FFA7}"/>
              </a:ext>
            </a:extLst>
          </p:cNvPr>
          <p:cNvSpPr/>
          <p:nvPr/>
        </p:nvSpPr>
        <p:spPr>
          <a:xfrm>
            <a:off x="1404451" y="5881688"/>
            <a:ext cx="171450" cy="171450"/>
          </a:xfrm>
          <a:prstGeom prst="rect">
            <a:avLst/>
          </a:prstGeom>
          <a:noFill/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4E428603-0E4B-94CD-65CA-46D9170EC355}"/>
              </a:ext>
            </a:extLst>
          </p:cNvPr>
          <p:cNvSpPr/>
          <p:nvPr/>
        </p:nvSpPr>
        <p:spPr>
          <a:xfrm>
            <a:off x="3848101" y="5881688"/>
            <a:ext cx="171450" cy="171450"/>
          </a:xfrm>
          <a:prstGeom prst="rect">
            <a:avLst/>
          </a:prstGeom>
          <a:noFill/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79E4638-BAF4-01CA-91E6-97E3C264BA37}"/>
              </a:ext>
            </a:extLst>
          </p:cNvPr>
          <p:cNvSpPr/>
          <p:nvPr/>
        </p:nvSpPr>
        <p:spPr>
          <a:xfrm>
            <a:off x="321933" y="414010"/>
            <a:ext cx="97494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GB" sz="2000" b="1" dirty="0">
                <a:latin typeface="Bradley Hand ITC" panose="03070402050302030203" pitchFamily="66" charset="0"/>
              </a:rPr>
              <a:t>SIC_93</a:t>
            </a:r>
          </a:p>
        </p:txBody>
      </p:sp>
    </p:spTree>
    <p:extLst>
      <p:ext uri="{BB962C8B-B14F-4D97-AF65-F5344CB8AC3E}">
        <p14:creationId xmlns:p14="http://schemas.microsoft.com/office/powerpoint/2010/main" val="776426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>
            <a:extLst>
              <a:ext uri="{FF2B5EF4-FFF2-40B4-BE49-F238E27FC236}">
                <a16:creationId xmlns:a16="http://schemas.microsoft.com/office/drawing/2014/main" id="{39B12BDF-35E3-76FA-5777-75A1BF56C39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" y="1590727"/>
            <a:ext cx="6940868" cy="4608576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EBF3AA2C-07BF-3C58-A22F-F9BD24A7197A}"/>
              </a:ext>
            </a:extLst>
          </p:cNvPr>
          <p:cNvSpPr/>
          <p:nvPr/>
        </p:nvSpPr>
        <p:spPr>
          <a:xfrm>
            <a:off x="3071524" y="1080228"/>
            <a:ext cx="5447213" cy="5850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GB" sz="2400" dirty="0">
                <a:latin typeface="Comic Sans MS" panose="030F0702030302020204" pitchFamily="66" charset="0"/>
              </a:rPr>
              <a:t>Find the area of the shaded triangle.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DC9D58D-48AF-B964-91FB-0217FF257212}"/>
              </a:ext>
            </a:extLst>
          </p:cNvPr>
          <p:cNvSpPr txBox="1"/>
          <p:nvPr/>
        </p:nvSpPr>
        <p:spPr>
          <a:xfrm>
            <a:off x="2151802" y="152400"/>
            <a:ext cx="484039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latin typeface="Comic Sans MS" panose="030F0702030302020204" pitchFamily="66" charset="0"/>
              </a:rPr>
              <a:t>Triangle In Triangle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9F120AB2-C7CE-F9F6-3C20-BC8DA8265288}"/>
              </a:ext>
            </a:extLst>
          </p:cNvPr>
          <p:cNvGrpSpPr/>
          <p:nvPr/>
        </p:nvGrpSpPr>
        <p:grpSpPr>
          <a:xfrm>
            <a:off x="3843338" y="6108073"/>
            <a:ext cx="1055595" cy="523220"/>
            <a:chOff x="3744004" y="6208088"/>
            <a:chExt cx="1055595" cy="523220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4" name="TextBox 43">
                  <a:extLst>
                    <a:ext uri="{FF2B5EF4-FFF2-40B4-BE49-F238E27FC236}">
                      <a16:creationId xmlns:a16="http://schemas.microsoft.com/office/drawing/2014/main" id="{69DA6341-9921-EDED-124C-CD03749C3B4B}"/>
                    </a:ext>
                  </a:extLst>
                </p:cNvPr>
                <p:cNvSpPr txBox="1"/>
                <p:nvPr/>
              </p:nvSpPr>
              <p:spPr>
                <a:xfrm>
                  <a:off x="4026144" y="6208088"/>
                  <a:ext cx="465191" cy="52322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800" b="0" i="1" dirty="0" smtClean="0">
                            <a:latin typeface="Cambria Math" panose="02040503050406030204" pitchFamily="18" charset="0"/>
                          </a:rPr>
                          <m:t>6</m:t>
                        </m:r>
                      </m:oMath>
                    </m:oMathPara>
                  </a14:m>
                  <a:endParaRPr lang="en-GB" sz="2800" dirty="0"/>
                </a:p>
              </p:txBody>
            </p:sp>
          </mc:Choice>
          <mc:Fallback xmlns="">
            <p:sp>
              <p:nvSpPr>
                <p:cNvPr id="44" name="TextBox 43">
                  <a:extLst>
                    <a:ext uri="{FF2B5EF4-FFF2-40B4-BE49-F238E27FC236}">
                      <a16:creationId xmlns:a16="http://schemas.microsoft.com/office/drawing/2014/main" id="{69DA6341-9921-EDED-124C-CD03749C3B4B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026144" y="6208088"/>
                  <a:ext cx="465191" cy="523220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20" name="Straight Arrow Connector 19">
              <a:extLst>
                <a:ext uri="{FF2B5EF4-FFF2-40B4-BE49-F238E27FC236}">
                  <a16:creationId xmlns:a16="http://schemas.microsoft.com/office/drawing/2014/main" id="{E6DAC3CF-6F35-0FC8-CE31-6492FBB23D5A}"/>
                </a:ext>
              </a:extLst>
            </p:cNvPr>
            <p:cNvCxnSpPr>
              <a:cxnSpLocks/>
            </p:cNvCxnSpPr>
            <p:nvPr/>
          </p:nvCxnSpPr>
          <p:spPr>
            <a:xfrm>
              <a:off x="3744004" y="6248401"/>
              <a:ext cx="1055595" cy="0"/>
            </a:xfrm>
            <a:prstGeom prst="straightConnector1">
              <a:avLst/>
            </a:prstGeom>
            <a:ln w="12700">
              <a:solidFill>
                <a:schemeClr val="tx1"/>
              </a:solidFill>
              <a:headEnd type="triangl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" name="Group 1">
            <a:extLst>
              <a:ext uri="{FF2B5EF4-FFF2-40B4-BE49-F238E27FC236}">
                <a16:creationId xmlns:a16="http://schemas.microsoft.com/office/drawing/2014/main" id="{ECEF946E-C80D-97E3-E634-983499A4EA98}"/>
              </a:ext>
            </a:extLst>
          </p:cNvPr>
          <p:cNvGrpSpPr/>
          <p:nvPr/>
        </p:nvGrpSpPr>
        <p:grpSpPr>
          <a:xfrm>
            <a:off x="718454" y="1829873"/>
            <a:ext cx="684184" cy="1789627"/>
            <a:chOff x="551771" y="1101213"/>
            <a:chExt cx="684184" cy="1789627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5" name="TextBox 44">
                  <a:extLst>
                    <a:ext uri="{FF2B5EF4-FFF2-40B4-BE49-F238E27FC236}">
                      <a16:creationId xmlns:a16="http://schemas.microsoft.com/office/drawing/2014/main" id="{CD0B29B1-5CB6-90EE-8DAB-6FBDD49CB2D1}"/>
                    </a:ext>
                  </a:extLst>
                </p:cNvPr>
                <p:cNvSpPr txBox="1"/>
                <p:nvPr/>
              </p:nvSpPr>
              <p:spPr>
                <a:xfrm>
                  <a:off x="551771" y="1690129"/>
                  <a:ext cx="684184" cy="52322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800" b="0" i="1" dirty="0" smtClean="0">
                            <a:latin typeface="Cambria Math" panose="02040503050406030204" pitchFamily="18" charset="0"/>
                          </a:rPr>
                          <m:t>10</m:t>
                        </m:r>
                      </m:oMath>
                    </m:oMathPara>
                  </a14:m>
                  <a:endParaRPr lang="en-GB" sz="2800" dirty="0"/>
                </a:p>
              </p:txBody>
            </p:sp>
          </mc:Choice>
          <mc:Fallback xmlns="">
            <p:sp>
              <p:nvSpPr>
                <p:cNvPr id="45" name="TextBox 44">
                  <a:extLst>
                    <a:ext uri="{FF2B5EF4-FFF2-40B4-BE49-F238E27FC236}">
                      <a16:creationId xmlns:a16="http://schemas.microsoft.com/office/drawing/2014/main" id="{CD0B29B1-5CB6-90EE-8DAB-6FBDD49CB2D1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51771" y="1690129"/>
                  <a:ext cx="684184" cy="523220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21" name="Straight Arrow Connector 20">
              <a:extLst>
                <a:ext uri="{FF2B5EF4-FFF2-40B4-BE49-F238E27FC236}">
                  <a16:creationId xmlns:a16="http://schemas.microsoft.com/office/drawing/2014/main" id="{D30178F8-3D9D-2BC2-CD9B-3527AE3D1A3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130197" y="1101213"/>
              <a:ext cx="0" cy="1789627"/>
            </a:xfrm>
            <a:prstGeom prst="straightConnector1">
              <a:avLst/>
            </a:prstGeom>
            <a:ln w="12700">
              <a:solidFill>
                <a:schemeClr val="tx1"/>
              </a:solidFill>
              <a:headEnd type="triangl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6" name="TextBox 25">
            <a:extLst>
              <a:ext uri="{FF2B5EF4-FFF2-40B4-BE49-F238E27FC236}">
                <a16:creationId xmlns:a16="http://schemas.microsoft.com/office/drawing/2014/main" id="{4A784EA2-3566-A78D-EC2B-120D222F5F8D}"/>
              </a:ext>
            </a:extLst>
          </p:cNvPr>
          <p:cNvSpPr txBox="1"/>
          <p:nvPr/>
        </p:nvSpPr>
        <p:spPr>
          <a:xfrm>
            <a:off x="133700" y="6381692"/>
            <a:ext cx="257960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>
                <a:latin typeface="Comic Sans MS" panose="030F0702030302020204" pitchFamily="66" charset="0"/>
              </a:rPr>
              <a:t>(not drawn to scale)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2E34F73-B073-B1C7-2CC7-A736B202FFA7}"/>
              </a:ext>
            </a:extLst>
          </p:cNvPr>
          <p:cNvSpPr/>
          <p:nvPr/>
        </p:nvSpPr>
        <p:spPr>
          <a:xfrm>
            <a:off x="1404451" y="5881688"/>
            <a:ext cx="171450" cy="171450"/>
          </a:xfrm>
          <a:prstGeom prst="rect">
            <a:avLst/>
          </a:prstGeom>
          <a:noFill/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4E428603-0E4B-94CD-65CA-46D9170EC355}"/>
              </a:ext>
            </a:extLst>
          </p:cNvPr>
          <p:cNvSpPr/>
          <p:nvPr/>
        </p:nvSpPr>
        <p:spPr>
          <a:xfrm>
            <a:off x="3848101" y="5881688"/>
            <a:ext cx="171450" cy="171450"/>
          </a:xfrm>
          <a:prstGeom prst="rect">
            <a:avLst/>
          </a:prstGeom>
          <a:noFill/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1824A78-A6B5-E054-638A-9B28ACAA2C7F}"/>
              </a:ext>
            </a:extLst>
          </p:cNvPr>
          <p:cNvSpPr/>
          <p:nvPr/>
        </p:nvSpPr>
        <p:spPr>
          <a:xfrm>
            <a:off x="321933" y="414010"/>
            <a:ext cx="97494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GB" sz="2000" b="1" dirty="0">
                <a:latin typeface="Bradley Hand ITC" panose="03070402050302030203" pitchFamily="66" charset="0"/>
              </a:rPr>
              <a:t>SIC_93</a:t>
            </a:r>
          </a:p>
        </p:txBody>
      </p:sp>
    </p:spTree>
    <p:extLst>
      <p:ext uri="{BB962C8B-B14F-4D97-AF65-F5344CB8AC3E}">
        <p14:creationId xmlns:p14="http://schemas.microsoft.com/office/powerpoint/2010/main" val="4547849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>
            <a:extLst>
              <a:ext uri="{FF2B5EF4-FFF2-40B4-BE49-F238E27FC236}">
                <a16:creationId xmlns:a16="http://schemas.microsoft.com/office/drawing/2014/main" id="{39B12BDF-35E3-76FA-5777-75A1BF56C39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" y="1590727"/>
            <a:ext cx="6940868" cy="4608576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EBF3AA2C-07BF-3C58-A22F-F9BD24A7197A}"/>
              </a:ext>
            </a:extLst>
          </p:cNvPr>
          <p:cNvSpPr/>
          <p:nvPr/>
        </p:nvSpPr>
        <p:spPr>
          <a:xfrm>
            <a:off x="3071524" y="1080228"/>
            <a:ext cx="5447213" cy="5850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GB" sz="2400" dirty="0">
                <a:latin typeface="Comic Sans MS" panose="030F0702030302020204" pitchFamily="66" charset="0"/>
              </a:rPr>
              <a:t>Find the area of the shaded triangle.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DC9D58D-48AF-B964-91FB-0217FF257212}"/>
              </a:ext>
            </a:extLst>
          </p:cNvPr>
          <p:cNvSpPr txBox="1"/>
          <p:nvPr/>
        </p:nvSpPr>
        <p:spPr>
          <a:xfrm>
            <a:off x="2151802" y="152400"/>
            <a:ext cx="484039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latin typeface="Comic Sans MS" panose="030F0702030302020204" pitchFamily="66" charset="0"/>
              </a:rPr>
              <a:t>Triangle In Triangle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9F120AB2-C7CE-F9F6-3C20-BC8DA8265288}"/>
              </a:ext>
            </a:extLst>
          </p:cNvPr>
          <p:cNvGrpSpPr/>
          <p:nvPr/>
        </p:nvGrpSpPr>
        <p:grpSpPr>
          <a:xfrm>
            <a:off x="3843338" y="6108073"/>
            <a:ext cx="1055595" cy="523220"/>
            <a:chOff x="3744004" y="6208088"/>
            <a:chExt cx="1055595" cy="523220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4" name="TextBox 43">
                  <a:extLst>
                    <a:ext uri="{FF2B5EF4-FFF2-40B4-BE49-F238E27FC236}">
                      <a16:creationId xmlns:a16="http://schemas.microsoft.com/office/drawing/2014/main" id="{69DA6341-9921-EDED-124C-CD03749C3B4B}"/>
                    </a:ext>
                  </a:extLst>
                </p:cNvPr>
                <p:cNvSpPr txBox="1"/>
                <p:nvPr/>
              </p:nvSpPr>
              <p:spPr>
                <a:xfrm>
                  <a:off x="4026144" y="6208088"/>
                  <a:ext cx="465191" cy="52322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800" b="0" i="1" dirty="0" smtClean="0">
                            <a:latin typeface="Cambria Math" panose="02040503050406030204" pitchFamily="18" charset="0"/>
                          </a:rPr>
                          <m:t>3</m:t>
                        </m:r>
                      </m:oMath>
                    </m:oMathPara>
                  </a14:m>
                  <a:endParaRPr lang="en-GB" sz="2800" dirty="0"/>
                </a:p>
              </p:txBody>
            </p:sp>
          </mc:Choice>
          <mc:Fallback xmlns="">
            <p:sp>
              <p:nvSpPr>
                <p:cNvPr id="44" name="TextBox 43">
                  <a:extLst>
                    <a:ext uri="{FF2B5EF4-FFF2-40B4-BE49-F238E27FC236}">
                      <a16:creationId xmlns:a16="http://schemas.microsoft.com/office/drawing/2014/main" id="{69DA6341-9921-EDED-124C-CD03749C3B4B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026144" y="6208088"/>
                  <a:ext cx="465191" cy="523220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20" name="Straight Arrow Connector 19">
              <a:extLst>
                <a:ext uri="{FF2B5EF4-FFF2-40B4-BE49-F238E27FC236}">
                  <a16:creationId xmlns:a16="http://schemas.microsoft.com/office/drawing/2014/main" id="{E6DAC3CF-6F35-0FC8-CE31-6492FBB23D5A}"/>
                </a:ext>
              </a:extLst>
            </p:cNvPr>
            <p:cNvCxnSpPr>
              <a:cxnSpLocks/>
            </p:cNvCxnSpPr>
            <p:nvPr/>
          </p:nvCxnSpPr>
          <p:spPr>
            <a:xfrm>
              <a:off x="3744004" y="6248401"/>
              <a:ext cx="1055595" cy="0"/>
            </a:xfrm>
            <a:prstGeom prst="straightConnector1">
              <a:avLst/>
            </a:prstGeom>
            <a:ln w="12700">
              <a:solidFill>
                <a:schemeClr val="tx1"/>
              </a:solidFill>
              <a:headEnd type="triangl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" name="Group 1">
            <a:extLst>
              <a:ext uri="{FF2B5EF4-FFF2-40B4-BE49-F238E27FC236}">
                <a16:creationId xmlns:a16="http://schemas.microsoft.com/office/drawing/2014/main" id="{ECEF946E-C80D-97E3-E634-983499A4EA98}"/>
              </a:ext>
            </a:extLst>
          </p:cNvPr>
          <p:cNvGrpSpPr/>
          <p:nvPr/>
        </p:nvGrpSpPr>
        <p:grpSpPr>
          <a:xfrm>
            <a:off x="858420" y="1829873"/>
            <a:ext cx="481222" cy="1789627"/>
            <a:chOff x="691737" y="1101213"/>
            <a:chExt cx="481222" cy="1789627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5" name="TextBox 44">
                  <a:extLst>
                    <a:ext uri="{FF2B5EF4-FFF2-40B4-BE49-F238E27FC236}">
                      <a16:creationId xmlns:a16="http://schemas.microsoft.com/office/drawing/2014/main" id="{CD0B29B1-5CB6-90EE-8DAB-6FBDD49CB2D1}"/>
                    </a:ext>
                  </a:extLst>
                </p:cNvPr>
                <p:cNvSpPr txBox="1"/>
                <p:nvPr/>
              </p:nvSpPr>
              <p:spPr>
                <a:xfrm>
                  <a:off x="691737" y="1690129"/>
                  <a:ext cx="481222" cy="52322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800" b="0" i="1" dirty="0" smtClean="0">
                            <a:latin typeface="Cambria Math" panose="02040503050406030204" pitchFamily="18" charset="0"/>
                          </a:rPr>
                          <m:t>5</m:t>
                        </m:r>
                      </m:oMath>
                    </m:oMathPara>
                  </a14:m>
                  <a:endParaRPr lang="en-GB" sz="2800" dirty="0"/>
                </a:p>
              </p:txBody>
            </p:sp>
          </mc:Choice>
          <mc:Fallback xmlns="">
            <p:sp>
              <p:nvSpPr>
                <p:cNvPr id="45" name="TextBox 44">
                  <a:extLst>
                    <a:ext uri="{FF2B5EF4-FFF2-40B4-BE49-F238E27FC236}">
                      <a16:creationId xmlns:a16="http://schemas.microsoft.com/office/drawing/2014/main" id="{CD0B29B1-5CB6-90EE-8DAB-6FBDD49CB2D1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91737" y="1690129"/>
                  <a:ext cx="481222" cy="523220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21" name="Straight Arrow Connector 20">
              <a:extLst>
                <a:ext uri="{FF2B5EF4-FFF2-40B4-BE49-F238E27FC236}">
                  <a16:creationId xmlns:a16="http://schemas.microsoft.com/office/drawing/2014/main" id="{D30178F8-3D9D-2BC2-CD9B-3527AE3D1A3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130197" y="1101213"/>
              <a:ext cx="0" cy="1789627"/>
            </a:xfrm>
            <a:prstGeom prst="straightConnector1">
              <a:avLst/>
            </a:prstGeom>
            <a:ln w="12700">
              <a:solidFill>
                <a:schemeClr val="tx1"/>
              </a:solidFill>
              <a:headEnd type="triangl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6" name="TextBox 25">
            <a:extLst>
              <a:ext uri="{FF2B5EF4-FFF2-40B4-BE49-F238E27FC236}">
                <a16:creationId xmlns:a16="http://schemas.microsoft.com/office/drawing/2014/main" id="{4A784EA2-3566-A78D-EC2B-120D222F5F8D}"/>
              </a:ext>
            </a:extLst>
          </p:cNvPr>
          <p:cNvSpPr txBox="1"/>
          <p:nvPr/>
        </p:nvSpPr>
        <p:spPr>
          <a:xfrm>
            <a:off x="133700" y="6381692"/>
            <a:ext cx="257960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>
                <a:latin typeface="Comic Sans MS" panose="030F0702030302020204" pitchFamily="66" charset="0"/>
              </a:rPr>
              <a:t>(not drawn to scale)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2E34F73-B073-B1C7-2CC7-A736B202FFA7}"/>
              </a:ext>
            </a:extLst>
          </p:cNvPr>
          <p:cNvSpPr/>
          <p:nvPr/>
        </p:nvSpPr>
        <p:spPr>
          <a:xfrm>
            <a:off x="1404451" y="5881688"/>
            <a:ext cx="171450" cy="171450"/>
          </a:xfrm>
          <a:prstGeom prst="rect">
            <a:avLst/>
          </a:prstGeom>
          <a:noFill/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4E428603-0E4B-94CD-65CA-46D9170EC355}"/>
              </a:ext>
            </a:extLst>
          </p:cNvPr>
          <p:cNvSpPr/>
          <p:nvPr/>
        </p:nvSpPr>
        <p:spPr>
          <a:xfrm>
            <a:off x="3848101" y="5881688"/>
            <a:ext cx="171450" cy="171450"/>
          </a:xfrm>
          <a:prstGeom prst="rect">
            <a:avLst/>
          </a:prstGeom>
          <a:noFill/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231400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>
            <a:extLst>
              <a:ext uri="{FF2B5EF4-FFF2-40B4-BE49-F238E27FC236}">
                <a16:creationId xmlns:a16="http://schemas.microsoft.com/office/drawing/2014/main" id="{39B12BDF-35E3-76FA-5777-75A1BF56C39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" y="1590727"/>
            <a:ext cx="6940868" cy="4608576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EBF3AA2C-07BF-3C58-A22F-F9BD24A7197A}"/>
              </a:ext>
            </a:extLst>
          </p:cNvPr>
          <p:cNvSpPr/>
          <p:nvPr/>
        </p:nvSpPr>
        <p:spPr>
          <a:xfrm>
            <a:off x="3071524" y="1080228"/>
            <a:ext cx="5447213" cy="5850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GB" sz="2400" dirty="0">
                <a:latin typeface="Comic Sans MS" panose="030F0702030302020204" pitchFamily="66" charset="0"/>
              </a:rPr>
              <a:t>Find the area of the shaded triangle.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DC9D58D-48AF-B964-91FB-0217FF257212}"/>
              </a:ext>
            </a:extLst>
          </p:cNvPr>
          <p:cNvSpPr txBox="1"/>
          <p:nvPr/>
        </p:nvSpPr>
        <p:spPr>
          <a:xfrm>
            <a:off x="2151802" y="152400"/>
            <a:ext cx="484039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latin typeface="Comic Sans MS" panose="030F0702030302020204" pitchFamily="66" charset="0"/>
              </a:rPr>
              <a:t>Triangle In Triangle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9F120AB2-C7CE-F9F6-3C20-BC8DA8265288}"/>
              </a:ext>
            </a:extLst>
          </p:cNvPr>
          <p:cNvGrpSpPr/>
          <p:nvPr/>
        </p:nvGrpSpPr>
        <p:grpSpPr>
          <a:xfrm>
            <a:off x="3843338" y="6108073"/>
            <a:ext cx="1055595" cy="523220"/>
            <a:chOff x="3744004" y="6208088"/>
            <a:chExt cx="1055595" cy="523220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4" name="TextBox 43">
                  <a:extLst>
                    <a:ext uri="{FF2B5EF4-FFF2-40B4-BE49-F238E27FC236}">
                      <a16:creationId xmlns:a16="http://schemas.microsoft.com/office/drawing/2014/main" id="{69DA6341-9921-EDED-124C-CD03749C3B4B}"/>
                    </a:ext>
                  </a:extLst>
                </p:cNvPr>
                <p:cNvSpPr txBox="1"/>
                <p:nvPr/>
              </p:nvSpPr>
              <p:spPr>
                <a:xfrm>
                  <a:off x="4026144" y="6208088"/>
                  <a:ext cx="465191" cy="52322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800" b="0" i="1" dirty="0" smtClean="0">
                            <a:latin typeface="Cambria Math" panose="02040503050406030204" pitchFamily="18" charset="0"/>
                          </a:rPr>
                          <m:t>5</m:t>
                        </m:r>
                      </m:oMath>
                    </m:oMathPara>
                  </a14:m>
                  <a:endParaRPr lang="en-GB" sz="2800" dirty="0"/>
                </a:p>
              </p:txBody>
            </p:sp>
          </mc:Choice>
          <mc:Fallback xmlns="">
            <p:sp>
              <p:nvSpPr>
                <p:cNvPr id="44" name="TextBox 43">
                  <a:extLst>
                    <a:ext uri="{FF2B5EF4-FFF2-40B4-BE49-F238E27FC236}">
                      <a16:creationId xmlns:a16="http://schemas.microsoft.com/office/drawing/2014/main" id="{69DA6341-9921-EDED-124C-CD03749C3B4B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026144" y="6208088"/>
                  <a:ext cx="465191" cy="523220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20" name="Straight Arrow Connector 19">
              <a:extLst>
                <a:ext uri="{FF2B5EF4-FFF2-40B4-BE49-F238E27FC236}">
                  <a16:creationId xmlns:a16="http://schemas.microsoft.com/office/drawing/2014/main" id="{E6DAC3CF-6F35-0FC8-CE31-6492FBB23D5A}"/>
                </a:ext>
              </a:extLst>
            </p:cNvPr>
            <p:cNvCxnSpPr>
              <a:cxnSpLocks/>
            </p:cNvCxnSpPr>
            <p:nvPr/>
          </p:nvCxnSpPr>
          <p:spPr>
            <a:xfrm>
              <a:off x="3744004" y="6248401"/>
              <a:ext cx="1055595" cy="0"/>
            </a:xfrm>
            <a:prstGeom prst="straightConnector1">
              <a:avLst/>
            </a:prstGeom>
            <a:ln w="12700">
              <a:solidFill>
                <a:schemeClr val="tx1"/>
              </a:solidFill>
              <a:headEnd type="triangl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" name="Group 1">
            <a:extLst>
              <a:ext uri="{FF2B5EF4-FFF2-40B4-BE49-F238E27FC236}">
                <a16:creationId xmlns:a16="http://schemas.microsoft.com/office/drawing/2014/main" id="{ECEF946E-C80D-97E3-E634-983499A4EA98}"/>
              </a:ext>
            </a:extLst>
          </p:cNvPr>
          <p:cNvGrpSpPr/>
          <p:nvPr/>
        </p:nvGrpSpPr>
        <p:grpSpPr>
          <a:xfrm>
            <a:off x="718454" y="1829873"/>
            <a:ext cx="684184" cy="1789627"/>
            <a:chOff x="551771" y="1101213"/>
            <a:chExt cx="684184" cy="1789627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5" name="TextBox 44">
                  <a:extLst>
                    <a:ext uri="{FF2B5EF4-FFF2-40B4-BE49-F238E27FC236}">
                      <a16:creationId xmlns:a16="http://schemas.microsoft.com/office/drawing/2014/main" id="{CD0B29B1-5CB6-90EE-8DAB-6FBDD49CB2D1}"/>
                    </a:ext>
                  </a:extLst>
                </p:cNvPr>
                <p:cNvSpPr txBox="1"/>
                <p:nvPr/>
              </p:nvSpPr>
              <p:spPr>
                <a:xfrm>
                  <a:off x="551771" y="1690129"/>
                  <a:ext cx="684184" cy="52322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800" b="0" i="1" dirty="0" smtClean="0">
                            <a:latin typeface="Cambria Math" panose="02040503050406030204" pitchFamily="18" charset="0"/>
                          </a:rPr>
                          <m:t>10</m:t>
                        </m:r>
                      </m:oMath>
                    </m:oMathPara>
                  </a14:m>
                  <a:endParaRPr lang="en-GB" sz="2800" dirty="0"/>
                </a:p>
              </p:txBody>
            </p:sp>
          </mc:Choice>
          <mc:Fallback xmlns="">
            <p:sp>
              <p:nvSpPr>
                <p:cNvPr id="45" name="TextBox 44">
                  <a:extLst>
                    <a:ext uri="{FF2B5EF4-FFF2-40B4-BE49-F238E27FC236}">
                      <a16:creationId xmlns:a16="http://schemas.microsoft.com/office/drawing/2014/main" id="{CD0B29B1-5CB6-90EE-8DAB-6FBDD49CB2D1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51771" y="1690129"/>
                  <a:ext cx="684184" cy="523220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21" name="Straight Arrow Connector 20">
              <a:extLst>
                <a:ext uri="{FF2B5EF4-FFF2-40B4-BE49-F238E27FC236}">
                  <a16:creationId xmlns:a16="http://schemas.microsoft.com/office/drawing/2014/main" id="{D30178F8-3D9D-2BC2-CD9B-3527AE3D1A3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130197" y="1101213"/>
              <a:ext cx="0" cy="1789627"/>
            </a:xfrm>
            <a:prstGeom prst="straightConnector1">
              <a:avLst/>
            </a:prstGeom>
            <a:ln w="12700">
              <a:solidFill>
                <a:schemeClr val="tx1"/>
              </a:solidFill>
              <a:headEnd type="triangl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6" name="TextBox 25">
            <a:extLst>
              <a:ext uri="{FF2B5EF4-FFF2-40B4-BE49-F238E27FC236}">
                <a16:creationId xmlns:a16="http://schemas.microsoft.com/office/drawing/2014/main" id="{4A784EA2-3566-A78D-EC2B-120D222F5F8D}"/>
              </a:ext>
            </a:extLst>
          </p:cNvPr>
          <p:cNvSpPr txBox="1"/>
          <p:nvPr/>
        </p:nvSpPr>
        <p:spPr>
          <a:xfrm>
            <a:off x="133700" y="6381692"/>
            <a:ext cx="257960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>
                <a:latin typeface="Comic Sans MS" panose="030F0702030302020204" pitchFamily="66" charset="0"/>
              </a:rPr>
              <a:t>(not drawn to scale)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2E34F73-B073-B1C7-2CC7-A736B202FFA7}"/>
              </a:ext>
            </a:extLst>
          </p:cNvPr>
          <p:cNvSpPr/>
          <p:nvPr/>
        </p:nvSpPr>
        <p:spPr>
          <a:xfrm>
            <a:off x="1404451" y="5881688"/>
            <a:ext cx="171450" cy="171450"/>
          </a:xfrm>
          <a:prstGeom prst="rect">
            <a:avLst/>
          </a:prstGeom>
          <a:noFill/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4E428603-0E4B-94CD-65CA-46D9170EC355}"/>
              </a:ext>
            </a:extLst>
          </p:cNvPr>
          <p:cNvSpPr/>
          <p:nvPr/>
        </p:nvSpPr>
        <p:spPr>
          <a:xfrm>
            <a:off x="3848101" y="5881688"/>
            <a:ext cx="171450" cy="171450"/>
          </a:xfrm>
          <a:prstGeom prst="rect">
            <a:avLst/>
          </a:prstGeom>
          <a:noFill/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FF08700-C4F4-543E-4A74-651FBA63F667}"/>
              </a:ext>
            </a:extLst>
          </p:cNvPr>
          <p:cNvSpPr/>
          <p:nvPr/>
        </p:nvSpPr>
        <p:spPr>
          <a:xfrm>
            <a:off x="321933" y="414010"/>
            <a:ext cx="97494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GB" sz="2000" b="1" dirty="0">
                <a:latin typeface="Bradley Hand ITC" panose="03070402050302030203" pitchFamily="66" charset="0"/>
              </a:rPr>
              <a:t>SIC_93</a:t>
            </a:r>
          </a:p>
        </p:txBody>
      </p:sp>
    </p:spTree>
    <p:extLst>
      <p:ext uri="{BB962C8B-B14F-4D97-AF65-F5344CB8AC3E}">
        <p14:creationId xmlns:p14="http://schemas.microsoft.com/office/powerpoint/2010/main" val="20503952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>
            <a:extLst>
              <a:ext uri="{FF2B5EF4-FFF2-40B4-BE49-F238E27FC236}">
                <a16:creationId xmlns:a16="http://schemas.microsoft.com/office/drawing/2014/main" id="{39B12BDF-35E3-76FA-5777-75A1BF56C39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" y="1590727"/>
            <a:ext cx="6940868" cy="4608576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EBF3AA2C-07BF-3C58-A22F-F9BD24A7197A}"/>
              </a:ext>
            </a:extLst>
          </p:cNvPr>
          <p:cNvSpPr/>
          <p:nvPr/>
        </p:nvSpPr>
        <p:spPr>
          <a:xfrm>
            <a:off x="3071524" y="1080228"/>
            <a:ext cx="5447213" cy="5850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GB" sz="2400" dirty="0">
                <a:latin typeface="Comic Sans MS" panose="030F0702030302020204" pitchFamily="66" charset="0"/>
              </a:rPr>
              <a:t>Find the area of the shaded triangle.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DC9D58D-48AF-B964-91FB-0217FF257212}"/>
              </a:ext>
            </a:extLst>
          </p:cNvPr>
          <p:cNvSpPr txBox="1"/>
          <p:nvPr/>
        </p:nvSpPr>
        <p:spPr>
          <a:xfrm>
            <a:off x="2151802" y="152400"/>
            <a:ext cx="484039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latin typeface="Comic Sans MS" panose="030F0702030302020204" pitchFamily="66" charset="0"/>
              </a:rPr>
              <a:t>Triangle In Triangle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9F120AB2-C7CE-F9F6-3C20-BC8DA8265288}"/>
              </a:ext>
            </a:extLst>
          </p:cNvPr>
          <p:cNvGrpSpPr/>
          <p:nvPr/>
        </p:nvGrpSpPr>
        <p:grpSpPr>
          <a:xfrm>
            <a:off x="3843338" y="6108073"/>
            <a:ext cx="1055595" cy="523220"/>
            <a:chOff x="3744004" y="6208088"/>
            <a:chExt cx="1055595" cy="523220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4" name="TextBox 43">
                  <a:extLst>
                    <a:ext uri="{FF2B5EF4-FFF2-40B4-BE49-F238E27FC236}">
                      <a16:creationId xmlns:a16="http://schemas.microsoft.com/office/drawing/2014/main" id="{69DA6341-9921-EDED-124C-CD03749C3B4B}"/>
                    </a:ext>
                  </a:extLst>
                </p:cNvPr>
                <p:cNvSpPr txBox="1"/>
                <p:nvPr/>
              </p:nvSpPr>
              <p:spPr>
                <a:xfrm>
                  <a:off x="4026144" y="6208088"/>
                  <a:ext cx="465191" cy="52322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800" b="0" i="1" dirty="0" smtClean="0">
                            <a:latin typeface="Cambria Math" panose="02040503050406030204" pitchFamily="18" charset="0"/>
                          </a:rPr>
                          <m:t>5</m:t>
                        </m:r>
                      </m:oMath>
                    </m:oMathPara>
                  </a14:m>
                  <a:endParaRPr lang="en-GB" sz="2800" dirty="0"/>
                </a:p>
              </p:txBody>
            </p:sp>
          </mc:Choice>
          <mc:Fallback xmlns="">
            <p:sp>
              <p:nvSpPr>
                <p:cNvPr id="44" name="TextBox 43">
                  <a:extLst>
                    <a:ext uri="{FF2B5EF4-FFF2-40B4-BE49-F238E27FC236}">
                      <a16:creationId xmlns:a16="http://schemas.microsoft.com/office/drawing/2014/main" id="{69DA6341-9921-EDED-124C-CD03749C3B4B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026144" y="6208088"/>
                  <a:ext cx="465191" cy="523220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20" name="Straight Arrow Connector 19">
              <a:extLst>
                <a:ext uri="{FF2B5EF4-FFF2-40B4-BE49-F238E27FC236}">
                  <a16:creationId xmlns:a16="http://schemas.microsoft.com/office/drawing/2014/main" id="{E6DAC3CF-6F35-0FC8-CE31-6492FBB23D5A}"/>
                </a:ext>
              </a:extLst>
            </p:cNvPr>
            <p:cNvCxnSpPr>
              <a:cxnSpLocks/>
            </p:cNvCxnSpPr>
            <p:nvPr/>
          </p:nvCxnSpPr>
          <p:spPr>
            <a:xfrm>
              <a:off x="3744004" y="6248401"/>
              <a:ext cx="1055595" cy="0"/>
            </a:xfrm>
            <a:prstGeom prst="straightConnector1">
              <a:avLst/>
            </a:prstGeom>
            <a:ln w="12700">
              <a:solidFill>
                <a:schemeClr val="tx1"/>
              </a:solidFill>
              <a:headEnd type="triangl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" name="Group 1">
            <a:extLst>
              <a:ext uri="{FF2B5EF4-FFF2-40B4-BE49-F238E27FC236}">
                <a16:creationId xmlns:a16="http://schemas.microsoft.com/office/drawing/2014/main" id="{ECEF946E-C80D-97E3-E634-983499A4EA98}"/>
              </a:ext>
            </a:extLst>
          </p:cNvPr>
          <p:cNvGrpSpPr/>
          <p:nvPr/>
        </p:nvGrpSpPr>
        <p:grpSpPr>
          <a:xfrm>
            <a:off x="718454" y="1829873"/>
            <a:ext cx="684184" cy="1789627"/>
            <a:chOff x="551771" y="1101213"/>
            <a:chExt cx="684184" cy="1789627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5" name="TextBox 44">
                  <a:extLst>
                    <a:ext uri="{FF2B5EF4-FFF2-40B4-BE49-F238E27FC236}">
                      <a16:creationId xmlns:a16="http://schemas.microsoft.com/office/drawing/2014/main" id="{CD0B29B1-5CB6-90EE-8DAB-6FBDD49CB2D1}"/>
                    </a:ext>
                  </a:extLst>
                </p:cNvPr>
                <p:cNvSpPr txBox="1"/>
                <p:nvPr/>
              </p:nvSpPr>
              <p:spPr>
                <a:xfrm>
                  <a:off x="551771" y="1690129"/>
                  <a:ext cx="684184" cy="52322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800" b="0" i="1" dirty="0" smtClean="0">
                            <a:latin typeface="Cambria Math" panose="02040503050406030204" pitchFamily="18" charset="0"/>
                          </a:rPr>
                          <m:t>12</m:t>
                        </m:r>
                      </m:oMath>
                    </m:oMathPara>
                  </a14:m>
                  <a:endParaRPr lang="en-GB" sz="2800" dirty="0"/>
                </a:p>
              </p:txBody>
            </p:sp>
          </mc:Choice>
          <mc:Fallback xmlns="">
            <p:sp>
              <p:nvSpPr>
                <p:cNvPr id="45" name="TextBox 44">
                  <a:extLst>
                    <a:ext uri="{FF2B5EF4-FFF2-40B4-BE49-F238E27FC236}">
                      <a16:creationId xmlns:a16="http://schemas.microsoft.com/office/drawing/2014/main" id="{CD0B29B1-5CB6-90EE-8DAB-6FBDD49CB2D1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51771" y="1690129"/>
                  <a:ext cx="684184" cy="523220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21" name="Straight Arrow Connector 20">
              <a:extLst>
                <a:ext uri="{FF2B5EF4-FFF2-40B4-BE49-F238E27FC236}">
                  <a16:creationId xmlns:a16="http://schemas.microsoft.com/office/drawing/2014/main" id="{D30178F8-3D9D-2BC2-CD9B-3527AE3D1A3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130197" y="1101213"/>
              <a:ext cx="0" cy="1789627"/>
            </a:xfrm>
            <a:prstGeom prst="straightConnector1">
              <a:avLst/>
            </a:prstGeom>
            <a:ln w="12700">
              <a:solidFill>
                <a:schemeClr val="tx1"/>
              </a:solidFill>
              <a:headEnd type="triangl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6" name="TextBox 25">
            <a:extLst>
              <a:ext uri="{FF2B5EF4-FFF2-40B4-BE49-F238E27FC236}">
                <a16:creationId xmlns:a16="http://schemas.microsoft.com/office/drawing/2014/main" id="{4A784EA2-3566-A78D-EC2B-120D222F5F8D}"/>
              </a:ext>
            </a:extLst>
          </p:cNvPr>
          <p:cNvSpPr txBox="1"/>
          <p:nvPr/>
        </p:nvSpPr>
        <p:spPr>
          <a:xfrm>
            <a:off x="133700" y="6381692"/>
            <a:ext cx="257960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>
                <a:latin typeface="Comic Sans MS" panose="030F0702030302020204" pitchFamily="66" charset="0"/>
              </a:rPr>
              <a:t>(not drawn to scale)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2E34F73-B073-B1C7-2CC7-A736B202FFA7}"/>
              </a:ext>
            </a:extLst>
          </p:cNvPr>
          <p:cNvSpPr/>
          <p:nvPr/>
        </p:nvSpPr>
        <p:spPr>
          <a:xfrm>
            <a:off x="1404451" y="5881688"/>
            <a:ext cx="171450" cy="171450"/>
          </a:xfrm>
          <a:prstGeom prst="rect">
            <a:avLst/>
          </a:prstGeom>
          <a:noFill/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4E428603-0E4B-94CD-65CA-46D9170EC355}"/>
              </a:ext>
            </a:extLst>
          </p:cNvPr>
          <p:cNvSpPr/>
          <p:nvPr/>
        </p:nvSpPr>
        <p:spPr>
          <a:xfrm>
            <a:off x="3848101" y="5881688"/>
            <a:ext cx="171450" cy="171450"/>
          </a:xfrm>
          <a:prstGeom prst="rect">
            <a:avLst/>
          </a:prstGeom>
          <a:noFill/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B0B2A55-A3FB-DBA0-5D42-F99F340626DF}"/>
              </a:ext>
            </a:extLst>
          </p:cNvPr>
          <p:cNvSpPr/>
          <p:nvPr/>
        </p:nvSpPr>
        <p:spPr>
          <a:xfrm>
            <a:off x="321933" y="414010"/>
            <a:ext cx="97494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GB" sz="2000" b="1" dirty="0">
                <a:latin typeface="Bradley Hand ITC" panose="03070402050302030203" pitchFamily="66" charset="0"/>
              </a:rPr>
              <a:t>SIC_93</a:t>
            </a:r>
          </a:p>
        </p:txBody>
      </p:sp>
    </p:spTree>
    <p:extLst>
      <p:ext uri="{BB962C8B-B14F-4D97-AF65-F5344CB8AC3E}">
        <p14:creationId xmlns:p14="http://schemas.microsoft.com/office/powerpoint/2010/main" val="820227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>
            <a:extLst>
              <a:ext uri="{FF2B5EF4-FFF2-40B4-BE49-F238E27FC236}">
                <a16:creationId xmlns:a16="http://schemas.microsoft.com/office/drawing/2014/main" id="{39B12BDF-35E3-76FA-5777-75A1BF56C39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" y="1590727"/>
            <a:ext cx="6940868" cy="4608576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EBF3AA2C-07BF-3C58-A22F-F9BD24A7197A}"/>
              </a:ext>
            </a:extLst>
          </p:cNvPr>
          <p:cNvSpPr/>
          <p:nvPr/>
        </p:nvSpPr>
        <p:spPr>
          <a:xfrm>
            <a:off x="3071524" y="1080228"/>
            <a:ext cx="5447213" cy="5850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GB" sz="2400" dirty="0">
                <a:latin typeface="Comic Sans MS" panose="030F0702030302020204" pitchFamily="66" charset="0"/>
              </a:rPr>
              <a:t>Find the area of the shaded triangle.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DC9D58D-48AF-B964-91FB-0217FF257212}"/>
              </a:ext>
            </a:extLst>
          </p:cNvPr>
          <p:cNvSpPr txBox="1"/>
          <p:nvPr/>
        </p:nvSpPr>
        <p:spPr>
          <a:xfrm>
            <a:off x="2151802" y="152400"/>
            <a:ext cx="484039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latin typeface="Comic Sans MS" panose="030F0702030302020204" pitchFamily="66" charset="0"/>
              </a:rPr>
              <a:t>Triangle In Triangle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9F120AB2-C7CE-F9F6-3C20-BC8DA8265288}"/>
              </a:ext>
            </a:extLst>
          </p:cNvPr>
          <p:cNvGrpSpPr/>
          <p:nvPr/>
        </p:nvGrpSpPr>
        <p:grpSpPr>
          <a:xfrm>
            <a:off x="3843338" y="6108073"/>
            <a:ext cx="1055595" cy="523220"/>
            <a:chOff x="3744004" y="6208088"/>
            <a:chExt cx="1055595" cy="523220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4" name="TextBox 43">
                  <a:extLst>
                    <a:ext uri="{FF2B5EF4-FFF2-40B4-BE49-F238E27FC236}">
                      <a16:creationId xmlns:a16="http://schemas.microsoft.com/office/drawing/2014/main" id="{69DA6341-9921-EDED-124C-CD03749C3B4B}"/>
                    </a:ext>
                  </a:extLst>
                </p:cNvPr>
                <p:cNvSpPr txBox="1"/>
                <p:nvPr/>
              </p:nvSpPr>
              <p:spPr>
                <a:xfrm>
                  <a:off x="4026144" y="6208088"/>
                  <a:ext cx="465191" cy="52322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800" b="0" i="1" dirty="0" smtClean="0">
                            <a:latin typeface="Cambria Math" panose="02040503050406030204" pitchFamily="18" charset="0"/>
                          </a:rPr>
                          <m:t>6</m:t>
                        </m:r>
                      </m:oMath>
                    </m:oMathPara>
                  </a14:m>
                  <a:endParaRPr lang="en-GB" sz="2800" dirty="0"/>
                </a:p>
              </p:txBody>
            </p:sp>
          </mc:Choice>
          <mc:Fallback xmlns="">
            <p:sp>
              <p:nvSpPr>
                <p:cNvPr id="44" name="TextBox 43">
                  <a:extLst>
                    <a:ext uri="{FF2B5EF4-FFF2-40B4-BE49-F238E27FC236}">
                      <a16:creationId xmlns:a16="http://schemas.microsoft.com/office/drawing/2014/main" id="{69DA6341-9921-EDED-124C-CD03749C3B4B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026144" y="6208088"/>
                  <a:ext cx="465191" cy="523220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20" name="Straight Arrow Connector 19">
              <a:extLst>
                <a:ext uri="{FF2B5EF4-FFF2-40B4-BE49-F238E27FC236}">
                  <a16:creationId xmlns:a16="http://schemas.microsoft.com/office/drawing/2014/main" id="{E6DAC3CF-6F35-0FC8-CE31-6492FBB23D5A}"/>
                </a:ext>
              </a:extLst>
            </p:cNvPr>
            <p:cNvCxnSpPr>
              <a:cxnSpLocks/>
            </p:cNvCxnSpPr>
            <p:nvPr/>
          </p:nvCxnSpPr>
          <p:spPr>
            <a:xfrm>
              <a:off x="3744004" y="6248401"/>
              <a:ext cx="1055595" cy="0"/>
            </a:xfrm>
            <a:prstGeom prst="straightConnector1">
              <a:avLst/>
            </a:prstGeom>
            <a:ln w="12700">
              <a:solidFill>
                <a:schemeClr val="tx1"/>
              </a:solidFill>
              <a:headEnd type="triangl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" name="Group 1">
            <a:extLst>
              <a:ext uri="{FF2B5EF4-FFF2-40B4-BE49-F238E27FC236}">
                <a16:creationId xmlns:a16="http://schemas.microsoft.com/office/drawing/2014/main" id="{ECEF946E-C80D-97E3-E634-983499A4EA98}"/>
              </a:ext>
            </a:extLst>
          </p:cNvPr>
          <p:cNvGrpSpPr/>
          <p:nvPr/>
        </p:nvGrpSpPr>
        <p:grpSpPr>
          <a:xfrm>
            <a:off x="718454" y="1829873"/>
            <a:ext cx="684184" cy="1789627"/>
            <a:chOff x="551771" y="1101213"/>
            <a:chExt cx="684184" cy="1789627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5" name="TextBox 44">
                  <a:extLst>
                    <a:ext uri="{FF2B5EF4-FFF2-40B4-BE49-F238E27FC236}">
                      <a16:creationId xmlns:a16="http://schemas.microsoft.com/office/drawing/2014/main" id="{CD0B29B1-5CB6-90EE-8DAB-6FBDD49CB2D1}"/>
                    </a:ext>
                  </a:extLst>
                </p:cNvPr>
                <p:cNvSpPr txBox="1"/>
                <p:nvPr/>
              </p:nvSpPr>
              <p:spPr>
                <a:xfrm>
                  <a:off x="551771" y="1690129"/>
                  <a:ext cx="684184" cy="52322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800" b="0" i="1" dirty="0" smtClean="0">
                            <a:latin typeface="Cambria Math" panose="02040503050406030204" pitchFamily="18" charset="0"/>
                          </a:rPr>
                          <m:t>12</m:t>
                        </m:r>
                      </m:oMath>
                    </m:oMathPara>
                  </a14:m>
                  <a:endParaRPr lang="en-GB" sz="2800" dirty="0"/>
                </a:p>
              </p:txBody>
            </p:sp>
          </mc:Choice>
          <mc:Fallback xmlns="">
            <p:sp>
              <p:nvSpPr>
                <p:cNvPr id="45" name="TextBox 44">
                  <a:extLst>
                    <a:ext uri="{FF2B5EF4-FFF2-40B4-BE49-F238E27FC236}">
                      <a16:creationId xmlns:a16="http://schemas.microsoft.com/office/drawing/2014/main" id="{CD0B29B1-5CB6-90EE-8DAB-6FBDD49CB2D1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51771" y="1690129"/>
                  <a:ext cx="684184" cy="523220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21" name="Straight Arrow Connector 20">
              <a:extLst>
                <a:ext uri="{FF2B5EF4-FFF2-40B4-BE49-F238E27FC236}">
                  <a16:creationId xmlns:a16="http://schemas.microsoft.com/office/drawing/2014/main" id="{D30178F8-3D9D-2BC2-CD9B-3527AE3D1A3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130197" y="1101213"/>
              <a:ext cx="0" cy="1789627"/>
            </a:xfrm>
            <a:prstGeom prst="straightConnector1">
              <a:avLst/>
            </a:prstGeom>
            <a:ln w="12700">
              <a:solidFill>
                <a:schemeClr val="tx1"/>
              </a:solidFill>
              <a:headEnd type="triangl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6" name="TextBox 25">
            <a:extLst>
              <a:ext uri="{FF2B5EF4-FFF2-40B4-BE49-F238E27FC236}">
                <a16:creationId xmlns:a16="http://schemas.microsoft.com/office/drawing/2014/main" id="{4A784EA2-3566-A78D-EC2B-120D222F5F8D}"/>
              </a:ext>
            </a:extLst>
          </p:cNvPr>
          <p:cNvSpPr txBox="1"/>
          <p:nvPr/>
        </p:nvSpPr>
        <p:spPr>
          <a:xfrm>
            <a:off x="133700" y="6381692"/>
            <a:ext cx="257960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>
                <a:latin typeface="Comic Sans MS" panose="030F0702030302020204" pitchFamily="66" charset="0"/>
              </a:rPr>
              <a:t>(not drawn to scale)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2E34F73-B073-B1C7-2CC7-A736B202FFA7}"/>
              </a:ext>
            </a:extLst>
          </p:cNvPr>
          <p:cNvSpPr/>
          <p:nvPr/>
        </p:nvSpPr>
        <p:spPr>
          <a:xfrm>
            <a:off x="1404451" y="5881688"/>
            <a:ext cx="171450" cy="171450"/>
          </a:xfrm>
          <a:prstGeom prst="rect">
            <a:avLst/>
          </a:prstGeom>
          <a:noFill/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4E428603-0E4B-94CD-65CA-46D9170EC355}"/>
              </a:ext>
            </a:extLst>
          </p:cNvPr>
          <p:cNvSpPr/>
          <p:nvPr/>
        </p:nvSpPr>
        <p:spPr>
          <a:xfrm>
            <a:off x="3848101" y="5881688"/>
            <a:ext cx="171450" cy="171450"/>
          </a:xfrm>
          <a:prstGeom prst="rect">
            <a:avLst/>
          </a:prstGeom>
          <a:noFill/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6E3315B-FB62-8F42-6ABA-31BED70E44F7}"/>
              </a:ext>
            </a:extLst>
          </p:cNvPr>
          <p:cNvSpPr/>
          <p:nvPr/>
        </p:nvSpPr>
        <p:spPr>
          <a:xfrm>
            <a:off x="321933" y="414010"/>
            <a:ext cx="97494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GB" sz="2000" b="1" dirty="0">
                <a:latin typeface="Bradley Hand ITC" panose="03070402050302030203" pitchFamily="66" charset="0"/>
              </a:rPr>
              <a:t>SIC_93</a:t>
            </a:r>
          </a:p>
        </p:txBody>
      </p:sp>
    </p:spTree>
    <p:extLst>
      <p:ext uri="{BB962C8B-B14F-4D97-AF65-F5344CB8AC3E}">
        <p14:creationId xmlns:p14="http://schemas.microsoft.com/office/powerpoint/2010/main" val="38999723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>
            <a:extLst>
              <a:ext uri="{FF2B5EF4-FFF2-40B4-BE49-F238E27FC236}">
                <a16:creationId xmlns:a16="http://schemas.microsoft.com/office/drawing/2014/main" id="{39B12BDF-35E3-76FA-5777-75A1BF56C39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" y="1590727"/>
            <a:ext cx="6940868" cy="4608576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EBF3AA2C-07BF-3C58-A22F-F9BD24A7197A}"/>
              </a:ext>
            </a:extLst>
          </p:cNvPr>
          <p:cNvSpPr/>
          <p:nvPr/>
        </p:nvSpPr>
        <p:spPr>
          <a:xfrm>
            <a:off x="3071524" y="1080228"/>
            <a:ext cx="5447213" cy="5850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GB" sz="2400" dirty="0">
                <a:latin typeface="Comic Sans MS" panose="030F0702030302020204" pitchFamily="66" charset="0"/>
              </a:rPr>
              <a:t>Find the area of the shaded triangle.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DC9D58D-48AF-B964-91FB-0217FF257212}"/>
              </a:ext>
            </a:extLst>
          </p:cNvPr>
          <p:cNvSpPr txBox="1"/>
          <p:nvPr/>
        </p:nvSpPr>
        <p:spPr>
          <a:xfrm>
            <a:off x="2151802" y="152400"/>
            <a:ext cx="484039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latin typeface="Comic Sans MS" panose="030F0702030302020204" pitchFamily="66" charset="0"/>
              </a:rPr>
              <a:t>Triangle In Triangle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9F120AB2-C7CE-F9F6-3C20-BC8DA8265288}"/>
              </a:ext>
            </a:extLst>
          </p:cNvPr>
          <p:cNvGrpSpPr/>
          <p:nvPr/>
        </p:nvGrpSpPr>
        <p:grpSpPr>
          <a:xfrm>
            <a:off x="3843338" y="6108073"/>
            <a:ext cx="1055595" cy="523220"/>
            <a:chOff x="3744004" y="6208088"/>
            <a:chExt cx="1055595" cy="523220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4" name="TextBox 43">
                  <a:extLst>
                    <a:ext uri="{FF2B5EF4-FFF2-40B4-BE49-F238E27FC236}">
                      <a16:creationId xmlns:a16="http://schemas.microsoft.com/office/drawing/2014/main" id="{69DA6341-9921-EDED-124C-CD03749C3B4B}"/>
                    </a:ext>
                  </a:extLst>
                </p:cNvPr>
                <p:cNvSpPr txBox="1"/>
                <p:nvPr/>
              </p:nvSpPr>
              <p:spPr>
                <a:xfrm>
                  <a:off x="4026144" y="6208088"/>
                  <a:ext cx="465191" cy="52322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800" b="0" i="1" dirty="0" smtClean="0">
                            <a:latin typeface="Cambria Math" panose="02040503050406030204" pitchFamily="18" charset="0"/>
                          </a:rPr>
                          <m:t>6</m:t>
                        </m:r>
                      </m:oMath>
                    </m:oMathPara>
                  </a14:m>
                  <a:endParaRPr lang="en-GB" sz="2800" dirty="0"/>
                </a:p>
              </p:txBody>
            </p:sp>
          </mc:Choice>
          <mc:Fallback xmlns="">
            <p:sp>
              <p:nvSpPr>
                <p:cNvPr id="44" name="TextBox 43">
                  <a:extLst>
                    <a:ext uri="{FF2B5EF4-FFF2-40B4-BE49-F238E27FC236}">
                      <a16:creationId xmlns:a16="http://schemas.microsoft.com/office/drawing/2014/main" id="{69DA6341-9921-EDED-124C-CD03749C3B4B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026144" y="6208088"/>
                  <a:ext cx="465191" cy="523220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20" name="Straight Arrow Connector 19">
              <a:extLst>
                <a:ext uri="{FF2B5EF4-FFF2-40B4-BE49-F238E27FC236}">
                  <a16:creationId xmlns:a16="http://schemas.microsoft.com/office/drawing/2014/main" id="{E6DAC3CF-6F35-0FC8-CE31-6492FBB23D5A}"/>
                </a:ext>
              </a:extLst>
            </p:cNvPr>
            <p:cNvCxnSpPr>
              <a:cxnSpLocks/>
            </p:cNvCxnSpPr>
            <p:nvPr/>
          </p:nvCxnSpPr>
          <p:spPr>
            <a:xfrm>
              <a:off x="3744004" y="6248401"/>
              <a:ext cx="1055595" cy="0"/>
            </a:xfrm>
            <a:prstGeom prst="straightConnector1">
              <a:avLst/>
            </a:prstGeom>
            <a:ln w="12700">
              <a:solidFill>
                <a:schemeClr val="tx1"/>
              </a:solidFill>
              <a:headEnd type="triangl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" name="Group 1">
            <a:extLst>
              <a:ext uri="{FF2B5EF4-FFF2-40B4-BE49-F238E27FC236}">
                <a16:creationId xmlns:a16="http://schemas.microsoft.com/office/drawing/2014/main" id="{ECEF946E-C80D-97E3-E634-983499A4EA98}"/>
              </a:ext>
            </a:extLst>
          </p:cNvPr>
          <p:cNvGrpSpPr/>
          <p:nvPr/>
        </p:nvGrpSpPr>
        <p:grpSpPr>
          <a:xfrm>
            <a:off x="642252" y="1829873"/>
            <a:ext cx="684184" cy="1789627"/>
            <a:chOff x="475569" y="1101213"/>
            <a:chExt cx="684184" cy="1789627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5" name="TextBox 44">
                  <a:extLst>
                    <a:ext uri="{FF2B5EF4-FFF2-40B4-BE49-F238E27FC236}">
                      <a16:creationId xmlns:a16="http://schemas.microsoft.com/office/drawing/2014/main" id="{CD0B29B1-5CB6-90EE-8DAB-6FBDD49CB2D1}"/>
                    </a:ext>
                  </a:extLst>
                </p:cNvPr>
                <p:cNvSpPr txBox="1"/>
                <p:nvPr/>
              </p:nvSpPr>
              <p:spPr>
                <a:xfrm>
                  <a:off x="475569" y="1690129"/>
                  <a:ext cx="684184" cy="52322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800" b="0" i="1" dirty="0" smtClean="0">
                            <a:latin typeface="Cambria Math" panose="02040503050406030204" pitchFamily="18" charset="0"/>
                          </a:rPr>
                          <m:t>14</m:t>
                        </m:r>
                      </m:oMath>
                    </m:oMathPara>
                  </a14:m>
                  <a:endParaRPr lang="en-GB" sz="2800" dirty="0"/>
                </a:p>
              </p:txBody>
            </p:sp>
          </mc:Choice>
          <mc:Fallback xmlns="">
            <p:sp>
              <p:nvSpPr>
                <p:cNvPr id="45" name="TextBox 44">
                  <a:extLst>
                    <a:ext uri="{FF2B5EF4-FFF2-40B4-BE49-F238E27FC236}">
                      <a16:creationId xmlns:a16="http://schemas.microsoft.com/office/drawing/2014/main" id="{CD0B29B1-5CB6-90EE-8DAB-6FBDD49CB2D1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75569" y="1690129"/>
                  <a:ext cx="684184" cy="523220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21" name="Straight Arrow Connector 20">
              <a:extLst>
                <a:ext uri="{FF2B5EF4-FFF2-40B4-BE49-F238E27FC236}">
                  <a16:creationId xmlns:a16="http://schemas.microsoft.com/office/drawing/2014/main" id="{D30178F8-3D9D-2BC2-CD9B-3527AE3D1A3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130197" y="1101213"/>
              <a:ext cx="0" cy="1789627"/>
            </a:xfrm>
            <a:prstGeom prst="straightConnector1">
              <a:avLst/>
            </a:prstGeom>
            <a:ln w="12700">
              <a:solidFill>
                <a:schemeClr val="tx1"/>
              </a:solidFill>
              <a:headEnd type="triangl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6" name="TextBox 25">
            <a:extLst>
              <a:ext uri="{FF2B5EF4-FFF2-40B4-BE49-F238E27FC236}">
                <a16:creationId xmlns:a16="http://schemas.microsoft.com/office/drawing/2014/main" id="{4A784EA2-3566-A78D-EC2B-120D222F5F8D}"/>
              </a:ext>
            </a:extLst>
          </p:cNvPr>
          <p:cNvSpPr txBox="1"/>
          <p:nvPr/>
        </p:nvSpPr>
        <p:spPr>
          <a:xfrm>
            <a:off x="133700" y="6381692"/>
            <a:ext cx="257960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>
                <a:latin typeface="Comic Sans MS" panose="030F0702030302020204" pitchFamily="66" charset="0"/>
              </a:rPr>
              <a:t>(not drawn to scale)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2E34F73-B073-B1C7-2CC7-A736B202FFA7}"/>
              </a:ext>
            </a:extLst>
          </p:cNvPr>
          <p:cNvSpPr/>
          <p:nvPr/>
        </p:nvSpPr>
        <p:spPr>
          <a:xfrm>
            <a:off x="1404451" y="5881688"/>
            <a:ext cx="171450" cy="171450"/>
          </a:xfrm>
          <a:prstGeom prst="rect">
            <a:avLst/>
          </a:prstGeom>
          <a:noFill/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4E428603-0E4B-94CD-65CA-46D9170EC355}"/>
              </a:ext>
            </a:extLst>
          </p:cNvPr>
          <p:cNvSpPr/>
          <p:nvPr/>
        </p:nvSpPr>
        <p:spPr>
          <a:xfrm>
            <a:off x="3848101" y="5881688"/>
            <a:ext cx="171450" cy="171450"/>
          </a:xfrm>
          <a:prstGeom prst="rect">
            <a:avLst/>
          </a:prstGeom>
          <a:noFill/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F9619C4-5852-FB1D-A1BC-A716052CCC00}"/>
              </a:ext>
            </a:extLst>
          </p:cNvPr>
          <p:cNvSpPr/>
          <p:nvPr/>
        </p:nvSpPr>
        <p:spPr>
          <a:xfrm>
            <a:off x="321933" y="414010"/>
            <a:ext cx="97494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GB" sz="2000" b="1" dirty="0">
                <a:latin typeface="Bradley Hand ITC" panose="03070402050302030203" pitchFamily="66" charset="0"/>
              </a:rPr>
              <a:t>SIC_93</a:t>
            </a:r>
          </a:p>
        </p:txBody>
      </p:sp>
    </p:spTree>
    <p:extLst>
      <p:ext uri="{BB962C8B-B14F-4D97-AF65-F5344CB8AC3E}">
        <p14:creationId xmlns:p14="http://schemas.microsoft.com/office/powerpoint/2010/main" val="30097523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>
            <a:extLst>
              <a:ext uri="{FF2B5EF4-FFF2-40B4-BE49-F238E27FC236}">
                <a16:creationId xmlns:a16="http://schemas.microsoft.com/office/drawing/2014/main" id="{39B12BDF-35E3-76FA-5777-75A1BF56C39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" y="1590727"/>
            <a:ext cx="6940868" cy="4608576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EBF3AA2C-07BF-3C58-A22F-F9BD24A7197A}"/>
              </a:ext>
            </a:extLst>
          </p:cNvPr>
          <p:cNvSpPr/>
          <p:nvPr/>
        </p:nvSpPr>
        <p:spPr>
          <a:xfrm>
            <a:off x="3071524" y="1080228"/>
            <a:ext cx="5447213" cy="5850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GB" sz="2400" dirty="0">
                <a:latin typeface="Comic Sans MS" panose="030F0702030302020204" pitchFamily="66" charset="0"/>
              </a:rPr>
              <a:t>Find the area of the shaded triangle.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DC9D58D-48AF-B964-91FB-0217FF257212}"/>
              </a:ext>
            </a:extLst>
          </p:cNvPr>
          <p:cNvSpPr txBox="1"/>
          <p:nvPr/>
        </p:nvSpPr>
        <p:spPr>
          <a:xfrm>
            <a:off x="2151802" y="152400"/>
            <a:ext cx="484039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latin typeface="Comic Sans MS" panose="030F0702030302020204" pitchFamily="66" charset="0"/>
              </a:rPr>
              <a:t>Triangle In Triangle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9F120AB2-C7CE-F9F6-3C20-BC8DA8265288}"/>
              </a:ext>
            </a:extLst>
          </p:cNvPr>
          <p:cNvGrpSpPr/>
          <p:nvPr/>
        </p:nvGrpSpPr>
        <p:grpSpPr>
          <a:xfrm>
            <a:off x="3843338" y="6108073"/>
            <a:ext cx="1055595" cy="523220"/>
            <a:chOff x="3744004" y="6208088"/>
            <a:chExt cx="1055595" cy="523220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4" name="TextBox 43">
                  <a:extLst>
                    <a:ext uri="{FF2B5EF4-FFF2-40B4-BE49-F238E27FC236}">
                      <a16:creationId xmlns:a16="http://schemas.microsoft.com/office/drawing/2014/main" id="{69DA6341-9921-EDED-124C-CD03749C3B4B}"/>
                    </a:ext>
                  </a:extLst>
                </p:cNvPr>
                <p:cNvSpPr txBox="1"/>
                <p:nvPr/>
              </p:nvSpPr>
              <p:spPr>
                <a:xfrm>
                  <a:off x="4026144" y="6208088"/>
                  <a:ext cx="465191" cy="52322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800" b="0" i="1" dirty="0" smtClean="0">
                            <a:latin typeface="Cambria Math" panose="02040503050406030204" pitchFamily="18" charset="0"/>
                          </a:rPr>
                          <m:t>7</m:t>
                        </m:r>
                      </m:oMath>
                    </m:oMathPara>
                  </a14:m>
                  <a:endParaRPr lang="en-GB" sz="2800" dirty="0"/>
                </a:p>
              </p:txBody>
            </p:sp>
          </mc:Choice>
          <mc:Fallback xmlns="">
            <p:sp>
              <p:nvSpPr>
                <p:cNvPr id="44" name="TextBox 43">
                  <a:extLst>
                    <a:ext uri="{FF2B5EF4-FFF2-40B4-BE49-F238E27FC236}">
                      <a16:creationId xmlns:a16="http://schemas.microsoft.com/office/drawing/2014/main" id="{69DA6341-9921-EDED-124C-CD03749C3B4B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026144" y="6208088"/>
                  <a:ext cx="465191" cy="523220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20" name="Straight Arrow Connector 19">
              <a:extLst>
                <a:ext uri="{FF2B5EF4-FFF2-40B4-BE49-F238E27FC236}">
                  <a16:creationId xmlns:a16="http://schemas.microsoft.com/office/drawing/2014/main" id="{E6DAC3CF-6F35-0FC8-CE31-6492FBB23D5A}"/>
                </a:ext>
              </a:extLst>
            </p:cNvPr>
            <p:cNvCxnSpPr>
              <a:cxnSpLocks/>
            </p:cNvCxnSpPr>
            <p:nvPr/>
          </p:nvCxnSpPr>
          <p:spPr>
            <a:xfrm>
              <a:off x="3744004" y="6248401"/>
              <a:ext cx="1055595" cy="0"/>
            </a:xfrm>
            <a:prstGeom prst="straightConnector1">
              <a:avLst/>
            </a:prstGeom>
            <a:ln w="12700">
              <a:solidFill>
                <a:schemeClr val="tx1"/>
              </a:solidFill>
              <a:headEnd type="triangl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" name="Group 1">
            <a:extLst>
              <a:ext uri="{FF2B5EF4-FFF2-40B4-BE49-F238E27FC236}">
                <a16:creationId xmlns:a16="http://schemas.microsoft.com/office/drawing/2014/main" id="{ECEF946E-C80D-97E3-E634-983499A4EA98}"/>
              </a:ext>
            </a:extLst>
          </p:cNvPr>
          <p:cNvGrpSpPr/>
          <p:nvPr/>
        </p:nvGrpSpPr>
        <p:grpSpPr>
          <a:xfrm>
            <a:off x="642252" y="1829873"/>
            <a:ext cx="684184" cy="1789627"/>
            <a:chOff x="475569" y="1101213"/>
            <a:chExt cx="684184" cy="1789627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5" name="TextBox 44">
                  <a:extLst>
                    <a:ext uri="{FF2B5EF4-FFF2-40B4-BE49-F238E27FC236}">
                      <a16:creationId xmlns:a16="http://schemas.microsoft.com/office/drawing/2014/main" id="{CD0B29B1-5CB6-90EE-8DAB-6FBDD49CB2D1}"/>
                    </a:ext>
                  </a:extLst>
                </p:cNvPr>
                <p:cNvSpPr txBox="1"/>
                <p:nvPr/>
              </p:nvSpPr>
              <p:spPr>
                <a:xfrm>
                  <a:off x="475569" y="1690129"/>
                  <a:ext cx="684184" cy="52322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800" b="0" i="1" dirty="0" smtClean="0">
                            <a:latin typeface="Cambria Math" panose="02040503050406030204" pitchFamily="18" charset="0"/>
                          </a:rPr>
                          <m:t>14</m:t>
                        </m:r>
                      </m:oMath>
                    </m:oMathPara>
                  </a14:m>
                  <a:endParaRPr lang="en-GB" sz="2800" dirty="0"/>
                </a:p>
              </p:txBody>
            </p:sp>
          </mc:Choice>
          <mc:Fallback xmlns="">
            <p:sp>
              <p:nvSpPr>
                <p:cNvPr id="45" name="TextBox 44">
                  <a:extLst>
                    <a:ext uri="{FF2B5EF4-FFF2-40B4-BE49-F238E27FC236}">
                      <a16:creationId xmlns:a16="http://schemas.microsoft.com/office/drawing/2014/main" id="{CD0B29B1-5CB6-90EE-8DAB-6FBDD49CB2D1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75569" y="1690129"/>
                  <a:ext cx="684184" cy="523220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21" name="Straight Arrow Connector 20">
              <a:extLst>
                <a:ext uri="{FF2B5EF4-FFF2-40B4-BE49-F238E27FC236}">
                  <a16:creationId xmlns:a16="http://schemas.microsoft.com/office/drawing/2014/main" id="{D30178F8-3D9D-2BC2-CD9B-3527AE3D1A3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130197" y="1101213"/>
              <a:ext cx="0" cy="1789627"/>
            </a:xfrm>
            <a:prstGeom prst="straightConnector1">
              <a:avLst/>
            </a:prstGeom>
            <a:ln w="12700">
              <a:solidFill>
                <a:schemeClr val="tx1"/>
              </a:solidFill>
              <a:headEnd type="triangl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6" name="TextBox 25">
            <a:extLst>
              <a:ext uri="{FF2B5EF4-FFF2-40B4-BE49-F238E27FC236}">
                <a16:creationId xmlns:a16="http://schemas.microsoft.com/office/drawing/2014/main" id="{4A784EA2-3566-A78D-EC2B-120D222F5F8D}"/>
              </a:ext>
            </a:extLst>
          </p:cNvPr>
          <p:cNvSpPr txBox="1"/>
          <p:nvPr/>
        </p:nvSpPr>
        <p:spPr>
          <a:xfrm>
            <a:off x="133700" y="6381692"/>
            <a:ext cx="257960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>
                <a:latin typeface="Comic Sans MS" panose="030F0702030302020204" pitchFamily="66" charset="0"/>
              </a:rPr>
              <a:t>(not drawn to scale)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2E34F73-B073-B1C7-2CC7-A736B202FFA7}"/>
              </a:ext>
            </a:extLst>
          </p:cNvPr>
          <p:cNvSpPr/>
          <p:nvPr/>
        </p:nvSpPr>
        <p:spPr>
          <a:xfrm>
            <a:off x="1404451" y="5881688"/>
            <a:ext cx="171450" cy="171450"/>
          </a:xfrm>
          <a:prstGeom prst="rect">
            <a:avLst/>
          </a:prstGeom>
          <a:noFill/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4E428603-0E4B-94CD-65CA-46D9170EC355}"/>
              </a:ext>
            </a:extLst>
          </p:cNvPr>
          <p:cNvSpPr/>
          <p:nvPr/>
        </p:nvSpPr>
        <p:spPr>
          <a:xfrm>
            <a:off x="3848101" y="5881688"/>
            <a:ext cx="171450" cy="171450"/>
          </a:xfrm>
          <a:prstGeom prst="rect">
            <a:avLst/>
          </a:prstGeom>
          <a:noFill/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8D262AC-5545-1E6C-5E9B-1C753BB84496}"/>
              </a:ext>
            </a:extLst>
          </p:cNvPr>
          <p:cNvSpPr/>
          <p:nvPr/>
        </p:nvSpPr>
        <p:spPr>
          <a:xfrm>
            <a:off x="321933" y="414010"/>
            <a:ext cx="97494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GB" sz="2000" b="1" dirty="0">
                <a:latin typeface="Bradley Hand ITC" panose="03070402050302030203" pitchFamily="66" charset="0"/>
              </a:rPr>
              <a:t>SIC_93</a:t>
            </a:r>
          </a:p>
        </p:txBody>
      </p:sp>
    </p:spTree>
    <p:extLst>
      <p:ext uri="{BB962C8B-B14F-4D97-AF65-F5344CB8AC3E}">
        <p14:creationId xmlns:p14="http://schemas.microsoft.com/office/powerpoint/2010/main" val="37088672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>
            <a:extLst>
              <a:ext uri="{FF2B5EF4-FFF2-40B4-BE49-F238E27FC236}">
                <a16:creationId xmlns:a16="http://schemas.microsoft.com/office/drawing/2014/main" id="{39B12BDF-35E3-76FA-5777-75A1BF56C39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" y="1590727"/>
            <a:ext cx="6940868" cy="4608576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EBF3AA2C-07BF-3C58-A22F-F9BD24A7197A}"/>
              </a:ext>
            </a:extLst>
          </p:cNvPr>
          <p:cNvSpPr/>
          <p:nvPr/>
        </p:nvSpPr>
        <p:spPr>
          <a:xfrm>
            <a:off x="3071524" y="1080228"/>
            <a:ext cx="5447213" cy="5850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GB" sz="2400" dirty="0">
                <a:latin typeface="Comic Sans MS" panose="030F0702030302020204" pitchFamily="66" charset="0"/>
              </a:rPr>
              <a:t>Find the area of the shaded triangle.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DC9D58D-48AF-B964-91FB-0217FF257212}"/>
              </a:ext>
            </a:extLst>
          </p:cNvPr>
          <p:cNvSpPr txBox="1"/>
          <p:nvPr/>
        </p:nvSpPr>
        <p:spPr>
          <a:xfrm>
            <a:off x="2151802" y="152400"/>
            <a:ext cx="484039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latin typeface="Comic Sans MS" panose="030F0702030302020204" pitchFamily="66" charset="0"/>
              </a:rPr>
              <a:t>Triangle In Triangle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9F120AB2-C7CE-F9F6-3C20-BC8DA8265288}"/>
              </a:ext>
            </a:extLst>
          </p:cNvPr>
          <p:cNvGrpSpPr/>
          <p:nvPr/>
        </p:nvGrpSpPr>
        <p:grpSpPr>
          <a:xfrm>
            <a:off x="3843338" y="6108073"/>
            <a:ext cx="1055595" cy="523220"/>
            <a:chOff x="3744004" y="6208088"/>
            <a:chExt cx="1055595" cy="523220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4" name="TextBox 43">
                  <a:extLst>
                    <a:ext uri="{FF2B5EF4-FFF2-40B4-BE49-F238E27FC236}">
                      <a16:creationId xmlns:a16="http://schemas.microsoft.com/office/drawing/2014/main" id="{69DA6341-9921-EDED-124C-CD03749C3B4B}"/>
                    </a:ext>
                  </a:extLst>
                </p:cNvPr>
                <p:cNvSpPr txBox="1"/>
                <p:nvPr/>
              </p:nvSpPr>
              <p:spPr>
                <a:xfrm>
                  <a:off x="4026144" y="6208088"/>
                  <a:ext cx="465191" cy="52322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800" b="0" i="1" dirty="0" smtClean="0">
                            <a:latin typeface="Cambria Math" panose="02040503050406030204" pitchFamily="18" charset="0"/>
                          </a:rPr>
                          <m:t>8</m:t>
                        </m:r>
                      </m:oMath>
                    </m:oMathPara>
                  </a14:m>
                  <a:endParaRPr lang="en-GB" sz="2800" dirty="0"/>
                </a:p>
              </p:txBody>
            </p:sp>
          </mc:Choice>
          <mc:Fallback xmlns="">
            <p:sp>
              <p:nvSpPr>
                <p:cNvPr id="44" name="TextBox 43">
                  <a:extLst>
                    <a:ext uri="{FF2B5EF4-FFF2-40B4-BE49-F238E27FC236}">
                      <a16:creationId xmlns:a16="http://schemas.microsoft.com/office/drawing/2014/main" id="{69DA6341-9921-EDED-124C-CD03749C3B4B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026144" y="6208088"/>
                  <a:ext cx="465191" cy="523220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20" name="Straight Arrow Connector 19">
              <a:extLst>
                <a:ext uri="{FF2B5EF4-FFF2-40B4-BE49-F238E27FC236}">
                  <a16:creationId xmlns:a16="http://schemas.microsoft.com/office/drawing/2014/main" id="{E6DAC3CF-6F35-0FC8-CE31-6492FBB23D5A}"/>
                </a:ext>
              </a:extLst>
            </p:cNvPr>
            <p:cNvCxnSpPr>
              <a:cxnSpLocks/>
            </p:cNvCxnSpPr>
            <p:nvPr/>
          </p:nvCxnSpPr>
          <p:spPr>
            <a:xfrm>
              <a:off x="3744004" y="6248401"/>
              <a:ext cx="1055595" cy="0"/>
            </a:xfrm>
            <a:prstGeom prst="straightConnector1">
              <a:avLst/>
            </a:prstGeom>
            <a:ln w="12700">
              <a:solidFill>
                <a:schemeClr val="tx1"/>
              </a:solidFill>
              <a:headEnd type="triangl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" name="Group 1">
            <a:extLst>
              <a:ext uri="{FF2B5EF4-FFF2-40B4-BE49-F238E27FC236}">
                <a16:creationId xmlns:a16="http://schemas.microsoft.com/office/drawing/2014/main" id="{ECEF946E-C80D-97E3-E634-983499A4EA98}"/>
              </a:ext>
            </a:extLst>
          </p:cNvPr>
          <p:cNvGrpSpPr/>
          <p:nvPr/>
        </p:nvGrpSpPr>
        <p:grpSpPr>
          <a:xfrm>
            <a:off x="642252" y="1829873"/>
            <a:ext cx="684184" cy="1789627"/>
            <a:chOff x="475569" y="1101213"/>
            <a:chExt cx="684184" cy="1789627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5" name="TextBox 44">
                  <a:extLst>
                    <a:ext uri="{FF2B5EF4-FFF2-40B4-BE49-F238E27FC236}">
                      <a16:creationId xmlns:a16="http://schemas.microsoft.com/office/drawing/2014/main" id="{CD0B29B1-5CB6-90EE-8DAB-6FBDD49CB2D1}"/>
                    </a:ext>
                  </a:extLst>
                </p:cNvPr>
                <p:cNvSpPr txBox="1"/>
                <p:nvPr/>
              </p:nvSpPr>
              <p:spPr>
                <a:xfrm>
                  <a:off x="475569" y="1690129"/>
                  <a:ext cx="684184" cy="52322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800" b="0" i="1" dirty="0" smtClean="0">
                            <a:latin typeface="Cambria Math" panose="02040503050406030204" pitchFamily="18" charset="0"/>
                          </a:rPr>
                          <m:t>15</m:t>
                        </m:r>
                      </m:oMath>
                    </m:oMathPara>
                  </a14:m>
                  <a:endParaRPr lang="en-GB" sz="2800" dirty="0"/>
                </a:p>
              </p:txBody>
            </p:sp>
          </mc:Choice>
          <mc:Fallback xmlns="">
            <p:sp>
              <p:nvSpPr>
                <p:cNvPr id="45" name="TextBox 44">
                  <a:extLst>
                    <a:ext uri="{FF2B5EF4-FFF2-40B4-BE49-F238E27FC236}">
                      <a16:creationId xmlns:a16="http://schemas.microsoft.com/office/drawing/2014/main" id="{CD0B29B1-5CB6-90EE-8DAB-6FBDD49CB2D1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75569" y="1690129"/>
                  <a:ext cx="684184" cy="523220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21" name="Straight Arrow Connector 20">
              <a:extLst>
                <a:ext uri="{FF2B5EF4-FFF2-40B4-BE49-F238E27FC236}">
                  <a16:creationId xmlns:a16="http://schemas.microsoft.com/office/drawing/2014/main" id="{D30178F8-3D9D-2BC2-CD9B-3527AE3D1A3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130197" y="1101213"/>
              <a:ext cx="0" cy="1789627"/>
            </a:xfrm>
            <a:prstGeom prst="straightConnector1">
              <a:avLst/>
            </a:prstGeom>
            <a:ln w="12700">
              <a:solidFill>
                <a:schemeClr val="tx1"/>
              </a:solidFill>
              <a:headEnd type="triangl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6" name="TextBox 25">
            <a:extLst>
              <a:ext uri="{FF2B5EF4-FFF2-40B4-BE49-F238E27FC236}">
                <a16:creationId xmlns:a16="http://schemas.microsoft.com/office/drawing/2014/main" id="{4A784EA2-3566-A78D-EC2B-120D222F5F8D}"/>
              </a:ext>
            </a:extLst>
          </p:cNvPr>
          <p:cNvSpPr txBox="1"/>
          <p:nvPr/>
        </p:nvSpPr>
        <p:spPr>
          <a:xfrm>
            <a:off x="133700" y="6381692"/>
            <a:ext cx="257960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>
                <a:latin typeface="Comic Sans MS" panose="030F0702030302020204" pitchFamily="66" charset="0"/>
              </a:rPr>
              <a:t>(not drawn to scale)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2E34F73-B073-B1C7-2CC7-A736B202FFA7}"/>
              </a:ext>
            </a:extLst>
          </p:cNvPr>
          <p:cNvSpPr/>
          <p:nvPr/>
        </p:nvSpPr>
        <p:spPr>
          <a:xfrm>
            <a:off x="1404451" y="5881688"/>
            <a:ext cx="171450" cy="171450"/>
          </a:xfrm>
          <a:prstGeom prst="rect">
            <a:avLst/>
          </a:prstGeom>
          <a:noFill/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4E428603-0E4B-94CD-65CA-46D9170EC355}"/>
              </a:ext>
            </a:extLst>
          </p:cNvPr>
          <p:cNvSpPr/>
          <p:nvPr/>
        </p:nvSpPr>
        <p:spPr>
          <a:xfrm>
            <a:off x="3848101" y="5881688"/>
            <a:ext cx="171450" cy="171450"/>
          </a:xfrm>
          <a:prstGeom prst="rect">
            <a:avLst/>
          </a:prstGeom>
          <a:noFill/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DE88B71-57D6-E3E9-E7B2-5D958F12102F}"/>
              </a:ext>
            </a:extLst>
          </p:cNvPr>
          <p:cNvSpPr/>
          <p:nvPr/>
        </p:nvSpPr>
        <p:spPr>
          <a:xfrm>
            <a:off x="321933" y="414010"/>
            <a:ext cx="97494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GB" sz="2000" b="1" dirty="0">
                <a:latin typeface="Bradley Hand ITC" panose="03070402050302030203" pitchFamily="66" charset="0"/>
              </a:rPr>
              <a:t>SIC_93</a:t>
            </a:r>
          </a:p>
        </p:txBody>
      </p:sp>
    </p:spTree>
    <p:extLst>
      <p:ext uri="{BB962C8B-B14F-4D97-AF65-F5344CB8AC3E}">
        <p14:creationId xmlns:p14="http://schemas.microsoft.com/office/powerpoint/2010/main" val="39274681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>
            <a:extLst>
              <a:ext uri="{FF2B5EF4-FFF2-40B4-BE49-F238E27FC236}">
                <a16:creationId xmlns:a16="http://schemas.microsoft.com/office/drawing/2014/main" id="{39B12BDF-35E3-76FA-5777-75A1BF56C39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" y="1590727"/>
            <a:ext cx="6940868" cy="4608576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EBF3AA2C-07BF-3C58-A22F-F9BD24A7197A}"/>
              </a:ext>
            </a:extLst>
          </p:cNvPr>
          <p:cNvSpPr/>
          <p:nvPr/>
        </p:nvSpPr>
        <p:spPr>
          <a:xfrm>
            <a:off x="3071524" y="1080228"/>
            <a:ext cx="5447213" cy="5850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GB" sz="2400" dirty="0">
                <a:latin typeface="Comic Sans MS" panose="030F0702030302020204" pitchFamily="66" charset="0"/>
              </a:rPr>
              <a:t>Find the area of the shaded triangle.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DC9D58D-48AF-B964-91FB-0217FF257212}"/>
              </a:ext>
            </a:extLst>
          </p:cNvPr>
          <p:cNvSpPr txBox="1"/>
          <p:nvPr/>
        </p:nvSpPr>
        <p:spPr>
          <a:xfrm>
            <a:off x="2151802" y="152400"/>
            <a:ext cx="484039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latin typeface="Comic Sans MS" panose="030F0702030302020204" pitchFamily="66" charset="0"/>
              </a:rPr>
              <a:t>Triangle In Triangle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9F120AB2-C7CE-F9F6-3C20-BC8DA8265288}"/>
              </a:ext>
            </a:extLst>
          </p:cNvPr>
          <p:cNvGrpSpPr/>
          <p:nvPr/>
        </p:nvGrpSpPr>
        <p:grpSpPr>
          <a:xfrm>
            <a:off x="3843338" y="6108073"/>
            <a:ext cx="1055595" cy="523220"/>
            <a:chOff x="3744004" y="6208088"/>
            <a:chExt cx="1055595" cy="523220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4" name="TextBox 43">
                  <a:extLst>
                    <a:ext uri="{FF2B5EF4-FFF2-40B4-BE49-F238E27FC236}">
                      <a16:creationId xmlns:a16="http://schemas.microsoft.com/office/drawing/2014/main" id="{69DA6341-9921-EDED-124C-CD03749C3B4B}"/>
                    </a:ext>
                  </a:extLst>
                </p:cNvPr>
                <p:cNvSpPr txBox="1"/>
                <p:nvPr/>
              </p:nvSpPr>
              <p:spPr>
                <a:xfrm>
                  <a:off x="4026144" y="6208088"/>
                  <a:ext cx="465191" cy="52322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800" b="0" i="1" dirty="0" smtClean="0">
                            <a:latin typeface="Cambria Math" panose="02040503050406030204" pitchFamily="18" charset="0"/>
                          </a:rPr>
                          <m:t>8</m:t>
                        </m:r>
                      </m:oMath>
                    </m:oMathPara>
                  </a14:m>
                  <a:endParaRPr lang="en-GB" sz="2800" dirty="0"/>
                </a:p>
              </p:txBody>
            </p:sp>
          </mc:Choice>
          <mc:Fallback xmlns="">
            <p:sp>
              <p:nvSpPr>
                <p:cNvPr id="44" name="TextBox 43">
                  <a:extLst>
                    <a:ext uri="{FF2B5EF4-FFF2-40B4-BE49-F238E27FC236}">
                      <a16:creationId xmlns:a16="http://schemas.microsoft.com/office/drawing/2014/main" id="{69DA6341-9921-EDED-124C-CD03749C3B4B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026144" y="6208088"/>
                  <a:ext cx="465191" cy="523220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20" name="Straight Arrow Connector 19">
              <a:extLst>
                <a:ext uri="{FF2B5EF4-FFF2-40B4-BE49-F238E27FC236}">
                  <a16:creationId xmlns:a16="http://schemas.microsoft.com/office/drawing/2014/main" id="{E6DAC3CF-6F35-0FC8-CE31-6492FBB23D5A}"/>
                </a:ext>
              </a:extLst>
            </p:cNvPr>
            <p:cNvCxnSpPr>
              <a:cxnSpLocks/>
            </p:cNvCxnSpPr>
            <p:nvPr/>
          </p:nvCxnSpPr>
          <p:spPr>
            <a:xfrm>
              <a:off x="3744004" y="6248401"/>
              <a:ext cx="1055595" cy="0"/>
            </a:xfrm>
            <a:prstGeom prst="straightConnector1">
              <a:avLst/>
            </a:prstGeom>
            <a:ln w="12700">
              <a:solidFill>
                <a:schemeClr val="tx1"/>
              </a:solidFill>
              <a:headEnd type="triangl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" name="Group 1">
            <a:extLst>
              <a:ext uri="{FF2B5EF4-FFF2-40B4-BE49-F238E27FC236}">
                <a16:creationId xmlns:a16="http://schemas.microsoft.com/office/drawing/2014/main" id="{ECEF946E-C80D-97E3-E634-983499A4EA98}"/>
              </a:ext>
            </a:extLst>
          </p:cNvPr>
          <p:cNvGrpSpPr/>
          <p:nvPr/>
        </p:nvGrpSpPr>
        <p:grpSpPr>
          <a:xfrm>
            <a:off x="642252" y="1829873"/>
            <a:ext cx="684184" cy="1789627"/>
            <a:chOff x="475569" y="1101213"/>
            <a:chExt cx="684184" cy="1789627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5" name="TextBox 44">
                  <a:extLst>
                    <a:ext uri="{FF2B5EF4-FFF2-40B4-BE49-F238E27FC236}">
                      <a16:creationId xmlns:a16="http://schemas.microsoft.com/office/drawing/2014/main" id="{CD0B29B1-5CB6-90EE-8DAB-6FBDD49CB2D1}"/>
                    </a:ext>
                  </a:extLst>
                </p:cNvPr>
                <p:cNvSpPr txBox="1"/>
                <p:nvPr/>
              </p:nvSpPr>
              <p:spPr>
                <a:xfrm>
                  <a:off x="475569" y="1690129"/>
                  <a:ext cx="684184" cy="52322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800" b="0" i="1" dirty="0" smtClean="0">
                            <a:latin typeface="Cambria Math" panose="02040503050406030204" pitchFamily="18" charset="0"/>
                          </a:rPr>
                          <m:t>16</m:t>
                        </m:r>
                      </m:oMath>
                    </m:oMathPara>
                  </a14:m>
                  <a:endParaRPr lang="en-GB" sz="2800" dirty="0"/>
                </a:p>
              </p:txBody>
            </p:sp>
          </mc:Choice>
          <mc:Fallback xmlns="">
            <p:sp>
              <p:nvSpPr>
                <p:cNvPr id="45" name="TextBox 44">
                  <a:extLst>
                    <a:ext uri="{FF2B5EF4-FFF2-40B4-BE49-F238E27FC236}">
                      <a16:creationId xmlns:a16="http://schemas.microsoft.com/office/drawing/2014/main" id="{CD0B29B1-5CB6-90EE-8DAB-6FBDD49CB2D1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75569" y="1690129"/>
                  <a:ext cx="684184" cy="523220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21" name="Straight Arrow Connector 20">
              <a:extLst>
                <a:ext uri="{FF2B5EF4-FFF2-40B4-BE49-F238E27FC236}">
                  <a16:creationId xmlns:a16="http://schemas.microsoft.com/office/drawing/2014/main" id="{D30178F8-3D9D-2BC2-CD9B-3527AE3D1A3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130197" y="1101213"/>
              <a:ext cx="0" cy="1789627"/>
            </a:xfrm>
            <a:prstGeom prst="straightConnector1">
              <a:avLst/>
            </a:prstGeom>
            <a:ln w="12700">
              <a:solidFill>
                <a:schemeClr val="tx1"/>
              </a:solidFill>
              <a:headEnd type="triangl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6" name="TextBox 25">
            <a:extLst>
              <a:ext uri="{FF2B5EF4-FFF2-40B4-BE49-F238E27FC236}">
                <a16:creationId xmlns:a16="http://schemas.microsoft.com/office/drawing/2014/main" id="{4A784EA2-3566-A78D-EC2B-120D222F5F8D}"/>
              </a:ext>
            </a:extLst>
          </p:cNvPr>
          <p:cNvSpPr txBox="1"/>
          <p:nvPr/>
        </p:nvSpPr>
        <p:spPr>
          <a:xfrm>
            <a:off x="133700" y="6381692"/>
            <a:ext cx="257960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>
                <a:latin typeface="Comic Sans MS" panose="030F0702030302020204" pitchFamily="66" charset="0"/>
              </a:rPr>
              <a:t>(not drawn to scale)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2E34F73-B073-B1C7-2CC7-A736B202FFA7}"/>
              </a:ext>
            </a:extLst>
          </p:cNvPr>
          <p:cNvSpPr/>
          <p:nvPr/>
        </p:nvSpPr>
        <p:spPr>
          <a:xfrm>
            <a:off x="1404451" y="5881688"/>
            <a:ext cx="171450" cy="171450"/>
          </a:xfrm>
          <a:prstGeom prst="rect">
            <a:avLst/>
          </a:prstGeom>
          <a:noFill/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4E428603-0E4B-94CD-65CA-46D9170EC355}"/>
              </a:ext>
            </a:extLst>
          </p:cNvPr>
          <p:cNvSpPr/>
          <p:nvPr/>
        </p:nvSpPr>
        <p:spPr>
          <a:xfrm>
            <a:off x="3848101" y="5881688"/>
            <a:ext cx="171450" cy="171450"/>
          </a:xfrm>
          <a:prstGeom prst="rect">
            <a:avLst/>
          </a:prstGeom>
          <a:noFill/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60813EC-700F-FD93-40B5-0AD41A77682A}"/>
              </a:ext>
            </a:extLst>
          </p:cNvPr>
          <p:cNvSpPr/>
          <p:nvPr/>
        </p:nvSpPr>
        <p:spPr>
          <a:xfrm>
            <a:off x="321933" y="414010"/>
            <a:ext cx="97494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GB" sz="2000" b="1" dirty="0">
                <a:latin typeface="Bradley Hand ITC" panose="03070402050302030203" pitchFamily="66" charset="0"/>
              </a:rPr>
              <a:t>SIC_93</a:t>
            </a:r>
          </a:p>
        </p:txBody>
      </p:sp>
    </p:spTree>
    <p:extLst>
      <p:ext uri="{BB962C8B-B14F-4D97-AF65-F5344CB8AC3E}">
        <p14:creationId xmlns:p14="http://schemas.microsoft.com/office/powerpoint/2010/main" val="6180368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>
            <a:extLst>
              <a:ext uri="{FF2B5EF4-FFF2-40B4-BE49-F238E27FC236}">
                <a16:creationId xmlns:a16="http://schemas.microsoft.com/office/drawing/2014/main" id="{39B12BDF-35E3-76FA-5777-75A1BF56C39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" y="1590727"/>
            <a:ext cx="6940868" cy="4608576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EBF3AA2C-07BF-3C58-A22F-F9BD24A7197A}"/>
              </a:ext>
            </a:extLst>
          </p:cNvPr>
          <p:cNvSpPr/>
          <p:nvPr/>
        </p:nvSpPr>
        <p:spPr>
          <a:xfrm>
            <a:off x="3071524" y="1080228"/>
            <a:ext cx="5447213" cy="5850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GB" sz="2400" dirty="0">
                <a:latin typeface="Comic Sans MS" panose="030F0702030302020204" pitchFamily="66" charset="0"/>
              </a:rPr>
              <a:t>Find the area of the shaded triangle.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DC9D58D-48AF-B964-91FB-0217FF257212}"/>
              </a:ext>
            </a:extLst>
          </p:cNvPr>
          <p:cNvSpPr txBox="1"/>
          <p:nvPr/>
        </p:nvSpPr>
        <p:spPr>
          <a:xfrm>
            <a:off x="2151802" y="152400"/>
            <a:ext cx="484039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latin typeface="Comic Sans MS" panose="030F0702030302020204" pitchFamily="66" charset="0"/>
              </a:rPr>
              <a:t>Triangle In Triangle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9F120AB2-C7CE-F9F6-3C20-BC8DA8265288}"/>
              </a:ext>
            </a:extLst>
          </p:cNvPr>
          <p:cNvGrpSpPr/>
          <p:nvPr/>
        </p:nvGrpSpPr>
        <p:grpSpPr>
          <a:xfrm>
            <a:off x="3843338" y="6108073"/>
            <a:ext cx="1055595" cy="523220"/>
            <a:chOff x="3744004" y="6208088"/>
            <a:chExt cx="1055595" cy="523220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4" name="TextBox 43">
                  <a:extLst>
                    <a:ext uri="{FF2B5EF4-FFF2-40B4-BE49-F238E27FC236}">
                      <a16:creationId xmlns:a16="http://schemas.microsoft.com/office/drawing/2014/main" id="{69DA6341-9921-EDED-124C-CD03749C3B4B}"/>
                    </a:ext>
                  </a:extLst>
                </p:cNvPr>
                <p:cNvSpPr txBox="1"/>
                <p:nvPr/>
              </p:nvSpPr>
              <p:spPr>
                <a:xfrm>
                  <a:off x="4026144" y="6208088"/>
                  <a:ext cx="465191" cy="52322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800" b="0" i="1" dirty="0" smtClean="0">
                            <a:latin typeface="Cambria Math" panose="02040503050406030204" pitchFamily="18" charset="0"/>
                          </a:rPr>
                          <m:t>9</m:t>
                        </m:r>
                      </m:oMath>
                    </m:oMathPara>
                  </a14:m>
                  <a:endParaRPr lang="en-GB" sz="2800" dirty="0"/>
                </a:p>
              </p:txBody>
            </p:sp>
          </mc:Choice>
          <mc:Fallback xmlns="">
            <p:sp>
              <p:nvSpPr>
                <p:cNvPr id="44" name="TextBox 43">
                  <a:extLst>
                    <a:ext uri="{FF2B5EF4-FFF2-40B4-BE49-F238E27FC236}">
                      <a16:creationId xmlns:a16="http://schemas.microsoft.com/office/drawing/2014/main" id="{69DA6341-9921-EDED-124C-CD03749C3B4B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026144" y="6208088"/>
                  <a:ext cx="465191" cy="523220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20" name="Straight Arrow Connector 19">
              <a:extLst>
                <a:ext uri="{FF2B5EF4-FFF2-40B4-BE49-F238E27FC236}">
                  <a16:creationId xmlns:a16="http://schemas.microsoft.com/office/drawing/2014/main" id="{E6DAC3CF-6F35-0FC8-CE31-6492FBB23D5A}"/>
                </a:ext>
              </a:extLst>
            </p:cNvPr>
            <p:cNvCxnSpPr>
              <a:cxnSpLocks/>
            </p:cNvCxnSpPr>
            <p:nvPr/>
          </p:nvCxnSpPr>
          <p:spPr>
            <a:xfrm>
              <a:off x="3744004" y="6248401"/>
              <a:ext cx="1055595" cy="0"/>
            </a:xfrm>
            <a:prstGeom prst="straightConnector1">
              <a:avLst/>
            </a:prstGeom>
            <a:ln w="12700">
              <a:solidFill>
                <a:schemeClr val="tx1"/>
              </a:solidFill>
              <a:headEnd type="triangl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" name="Group 1">
            <a:extLst>
              <a:ext uri="{FF2B5EF4-FFF2-40B4-BE49-F238E27FC236}">
                <a16:creationId xmlns:a16="http://schemas.microsoft.com/office/drawing/2014/main" id="{ECEF946E-C80D-97E3-E634-983499A4EA98}"/>
              </a:ext>
            </a:extLst>
          </p:cNvPr>
          <p:cNvGrpSpPr/>
          <p:nvPr/>
        </p:nvGrpSpPr>
        <p:grpSpPr>
          <a:xfrm>
            <a:off x="642252" y="1829873"/>
            <a:ext cx="684184" cy="1789627"/>
            <a:chOff x="475569" y="1101213"/>
            <a:chExt cx="684184" cy="1789627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5" name="TextBox 44">
                  <a:extLst>
                    <a:ext uri="{FF2B5EF4-FFF2-40B4-BE49-F238E27FC236}">
                      <a16:creationId xmlns:a16="http://schemas.microsoft.com/office/drawing/2014/main" id="{CD0B29B1-5CB6-90EE-8DAB-6FBDD49CB2D1}"/>
                    </a:ext>
                  </a:extLst>
                </p:cNvPr>
                <p:cNvSpPr txBox="1"/>
                <p:nvPr/>
              </p:nvSpPr>
              <p:spPr>
                <a:xfrm>
                  <a:off x="475569" y="1690129"/>
                  <a:ext cx="684184" cy="52322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800" b="0" i="1" dirty="0" smtClean="0">
                            <a:latin typeface="Cambria Math" panose="02040503050406030204" pitchFamily="18" charset="0"/>
                          </a:rPr>
                          <m:t>16</m:t>
                        </m:r>
                      </m:oMath>
                    </m:oMathPara>
                  </a14:m>
                  <a:endParaRPr lang="en-GB" sz="2800" dirty="0"/>
                </a:p>
              </p:txBody>
            </p:sp>
          </mc:Choice>
          <mc:Fallback xmlns="">
            <p:sp>
              <p:nvSpPr>
                <p:cNvPr id="45" name="TextBox 44">
                  <a:extLst>
                    <a:ext uri="{FF2B5EF4-FFF2-40B4-BE49-F238E27FC236}">
                      <a16:creationId xmlns:a16="http://schemas.microsoft.com/office/drawing/2014/main" id="{CD0B29B1-5CB6-90EE-8DAB-6FBDD49CB2D1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75569" y="1690129"/>
                  <a:ext cx="684184" cy="523220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21" name="Straight Arrow Connector 20">
              <a:extLst>
                <a:ext uri="{FF2B5EF4-FFF2-40B4-BE49-F238E27FC236}">
                  <a16:creationId xmlns:a16="http://schemas.microsoft.com/office/drawing/2014/main" id="{D30178F8-3D9D-2BC2-CD9B-3527AE3D1A3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130197" y="1101213"/>
              <a:ext cx="0" cy="1789627"/>
            </a:xfrm>
            <a:prstGeom prst="straightConnector1">
              <a:avLst/>
            </a:prstGeom>
            <a:ln w="12700">
              <a:solidFill>
                <a:schemeClr val="tx1"/>
              </a:solidFill>
              <a:headEnd type="triangl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6" name="TextBox 25">
            <a:extLst>
              <a:ext uri="{FF2B5EF4-FFF2-40B4-BE49-F238E27FC236}">
                <a16:creationId xmlns:a16="http://schemas.microsoft.com/office/drawing/2014/main" id="{4A784EA2-3566-A78D-EC2B-120D222F5F8D}"/>
              </a:ext>
            </a:extLst>
          </p:cNvPr>
          <p:cNvSpPr txBox="1"/>
          <p:nvPr/>
        </p:nvSpPr>
        <p:spPr>
          <a:xfrm>
            <a:off x="133700" y="6381692"/>
            <a:ext cx="257960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>
                <a:latin typeface="Comic Sans MS" panose="030F0702030302020204" pitchFamily="66" charset="0"/>
              </a:rPr>
              <a:t>(not drawn to scale)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2E34F73-B073-B1C7-2CC7-A736B202FFA7}"/>
              </a:ext>
            </a:extLst>
          </p:cNvPr>
          <p:cNvSpPr/>
          <p:nvPr/>
        </p:nvSpPr>
        <p:spPr>
          <a:xfrm>
            <a:off x="1404451" y="5881688"/>
            <a:ext cx="171450" cy="171450"/>
          </a:xfrm>
          <a:prstGeom prst="rect">
            <a:avLst/>
          </a:prstGeom>
          <a:noFill/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4E428603-0E4B-94CD-65CA-46D9170EC355}"/>
              </a:ext>
            </a:extLst>
          </p:cNvPr>
          <p:cNvSpPr/>
          <p:nvPr/>
        </p:nvSpPr>
        <p:spPr>
          <a:xfrm>
            <a:off x="3848101" y="5881688"/>
            <a:ext cx="171450" cy="171450"/>
          </a:xfrm>
          <a:prstGeom prst="rect">
            <a:avLst/>
          </a:prstGeom>
          <a:noFill/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1E20454-50EA-A3BF-083B-57EA10DB24C4}"/>
              </a:ext>
            </a:extLst>
          </p:cNvPr>
          <p:cNvSpPr/>
          <p:nvPr/>
        </p:nvSpPr>
        <p:spPr>
          <a:xfrm>
            <a:off x="321933" y="414010"/>
            <a:ext cx="97494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GB" sz="2000" b="1" dirty="0">
                <a:latin typeface="Bradley Hand ITC" panose="03070402050302030203" pitchFamily="66" charset="0"/>
              </a:rPr>
              <a:t>SIC_93</a:t>
            </a:r>
          </a:p>
        </p:txBody>
      </p:sp>
    </p:spTree>
    <p:extLst>
      <p:ext uri="{BB962C8B-B14F-4D97-AF65-F5344CB8AC3E}">
        <p14:creationId xmlns:p14="http://schemas.microsoft.com/office/powerpoint/2010/main" val="24405678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>
            <a:extLst>
              <a:ext uri="{FF2B5EF4-FFF2-40B4-BE49-F238E27FC236}">
                <a16:creationId xmlns:a16="http://schemas.microsoft.com/office/drawing/2014/main" id="{39B12BDF-35E3-76FA-5777-75A1BF56C39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" y="1590727"/>
            <a:ext cx="6940868" cy="4608576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EBF3AA2C-07BF-3C58-A22F-F9BD24A7197A}"/>
              </a:ext>
            </a:extLst>
          </p:cNvPr>
          <p:cNvSpPr/>
          <p:nvPr/>
        </p:nvSpPr>
        <p:spPr>
          <a:xfrm>
            <a:off x="3071524" y="1080228"/>
            <a:ext cx="5447213" cy="5850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GB" sz="2400" dirty="0">
                <a:latin typeface="Comic Sans MS" panose="030F0702030302020204" pitchFamily="66" charset="0"/>
              </a:rPr>
              <a:t>Find the area of the shaded triangle.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DC9D58D-48AF-B964-91FB-0217FF257212}"/>
              </a:ext>
            </a:extLst>
          </p:cNvPr>
          <p:cNvSpPr txBox="1"/>
          <p:nvPr/>
        </p:nvSpPr>
        <p:spPr>
          <a:xfrm>
            <a:off x="2151802" y="152400"/>
            <a:ext cx="484039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latin typeface="Comic Sans MS" panose="030F0702030302020204" pitchFamily="66" charset="0"/>
              </a:rPr>
              <a:t>Triangle In Triangle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9F120AB2-C7CE-F9F6-3C20-BC8DA8265288}"/>
              </a:ext>
            </a:extLst>
          </p:cNvPr>
          <p:cNvGrpSpPr/>
          <p:nvPr/>
        </p:nvGrpSpPr>
        <p:grpSpPr>
          <a:xfrm>
            <a:off x="3843338" y="6108073"/>
            <a:ext cx="1055595" cy="523220"/>
            <a:chOff x="3744004" y="6208088"/>
            <a:chExt cx="1055595" cy="523220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4" name="TextBox 43">
                  <a:extLst>
                    <a:ext uri="{FF2B5EF4-FFF2-40B4-BE49-F238E27FC236}">
                      <a16:creationId xmlns:a16="http://schemas.microsoft.com/office/drawing/2014/main" id="{69DA6341-9921-EDED-124C-CD03749C3B4B}"/>
                    </a:ext>
                  </a:extLst>
                </p:cNvPr>
                <p:cNvSpPr txBox="1"/>
                <p:nvPr/>
              </p:nvSpPr>
              <p:spPr>
                <a:xfrm>
                  <a:off x="4026144" y="6208088"/>
                  <a:ext cx="465191" cy="52322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800" b="0" i="1" dirty="0" smtClean="0">
                            <a:latin typeface="Cambria Math" panose="02040503050406030204" pitchFamily="18" charset="0"/>
                          </a:rPr>
                          <m:t>7</m:t>
                        </m:r>
                      </m:oMath>
                    </m:oMathPara>
                  </a14:m>
                  <a:endParaRPr lang="en-GB" sz="2800" dirty="0"/>
                </a:p>
              </p:txBody>
            </p:sp>
          </mc:Choice>
          <mc:Fallback xmlns="">
            <p:sp>
              <p:nvSpPr>
                <p:cNvPr id="44" name="TextBox 43">
                  <a:extLst>
                    <a:ext uri="{FF2B5EF4-FFF2-40B4-BE49-F238E27FC236}">
                      <a16:creationId xmlns:a16="http://schemas.microsoft.com/office/drawing/2014/main" id="{69DA6341-9921-EDED-124C-CD03749C3B4B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026144" y="6208088"/>
                  <a:ext cx="465191" cy="523220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20" name="Straight Arrow Connector 19">
              <a:extLst>
                <a:ext uri="{FF2B5EF4-FFF2-40B4-BE49-F238E27FC236}">
                  <a16:creationId xmlns:a16="http://schemas.microsoft.com/office/drawing/2014/main" id="{E6DAC3CF-6F35-0FC8-CE31-6492FBB23D5A}"/>
                </a:ext>
              </a:extLst>
            </p:cNvPr>
            <p:cNvCxnSpPr>
              <a:cxnSpLocks/>
            </p:cNvCxnSpPr>
            <p:nvPr/>
          </p:nvCxnSpPr>
          <p:spPr>
            <a:xfrm>
              <a:off x="3744004" y="6248401"/>
              <a:ext cx="1055595" cy="0"/>
            </a:xfrm>
            <a:prstGeom prst="straightConnector1">
              <a:avLst/>
            </a:prstGeom>
            <a:ln w="12700">
              <a:solidFill>
                <a:schemeClr val="tx1"/>
              </a:solidFill>
              <a:headEnd type="triangl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" name="Group 1">
            <a:extLst>
              <a:ext uri="{FF2B5EF4-FFF2-40B4-BE49-F238E27FC236}">
                <a16:creationId xmlns:a16="http://schemas.microsoft.com/office/drawing/2014/main" id="{ECEF946E-C80D-97E3-E634-983499A4EA98}"/>
              </a:ext>
            </a:extLst>
          </p:cNvPr>
          <p:cNvGrpSpPr/>
          <p:nvPr/>
        </p:nvGrpSpPr>
        <p:grpSpPr>
          <a:xfrm>
            <a:off x="642252" y="1829873"/>
            <a:ext cx="684184" cy="1789627"/>
            <a:chOff x="475569" y="1101213"/>
            <a:chExt cx="684184" cy="1789627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5" name="TextBox 44">
                  <a:extLst>
                    <a:ext uri="{FF2B5EF4-FFF2-40B4-BE49-F238E27FC236}">
                      <a16:creationId xmlns:a16="http://schemas.microsoft.com/office/drawing/2014/main" id="{CD0B29B1-5CB6-90EE-8DAB-6FBDD49CB2D1}"/>
                    </a:ext>
                  </a:extLst>
                </p:cNvPr>
                <p:cNvSpPr txBox="1"/>
                <p:nvPr/>
              </p:nvSpPr>
              <p:spPr>
                <a:xfrm>
                  <a:off x="475569" y="1690129"/>
                  <a:ext cx="684184" cy="52322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800" b="0" i="1" dirty="0" smtClean="0">
                            <a:latin typeface="Cambria Math" panose="02040503050406030204" pitchFamily="18" charset="0"/>
                          </a:rPr>
                          <m:t>16</m:t>
                        </m:r>
                      </m:oMath>
                    </m:oMathPara>
                  </a14:m>
                  <a:endParaRPr lang="en-GB" sz="2800" dirty="0"/>
                </a:p>
              </p:txBody>
            </p:sp>
          </mc:Choice>
          <mc:Fallback xmlns="">
            <p:sp>
              <p:nvSpPr>
                <p:cNvPr id="45" name="TextBox 44">
                  <a:extLst>
                    <a:ext uri="{FF2B5EF4-FFF2-40B4-BE49-F238E27FC236}">
                      <a16:creationId xmlns:a16="http://schemas.microsoft.com/office/drawing/2014/main" id="{CD0B29B1-5CB6-90EE-8DAB-6FBDD49CB2D1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75569" y="1690129"/>
                  <a:ext cx="684184" cy="523220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21" name="Straight Arrow Connector 20">
              <a:extLst>
                <a:ext uri="{FF2B5EF4-FFF2-40B4-BE49-F238E27FC236}">
                  <a16:creationId xmlns:a16="http://schemas.microsoft.com/office/drawing/2014/main" id="{D30178F8-3D9D-2BC2-CD9B-3527AE3D1A3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130197" y="1101213"/>
              <a:ext cx="0" cy="1789627"/>
            </a:xfrm>
            <a:prstGeom prst="straightConnector1">
              <a:avLst/>
            </a:prstGeom>
            <a:ln w="12700">
              <a:solidFill>
                <a:schemeClr val="tx1"/>
              </a:solidFill>
              <a:headEnd type="triangl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6" name="TextBox 25">
            <a:extLst>
              <a:ext uri="{FF2B5EF4-FFF2-40B4-BE49-F238E27FC236}">
                <a16:creationId xmlns:a16="http://schemas.microsoft.com/office/drawing/2014/main" id="{4A784EA2-3566-A78D-EC2B-120D222F5F8D}"/>
              </a:ext>
            </a:extLst>
          </p:cNvPr>
          <p:cNvSpPr txBox="1"/>
          <p:nvPr/>
        </p:nvSpPr>
        <p:spPr>
          <a:xfrm>
            <a:off x="133700" y="6381692"/>
            <a:ext cx="257960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>
                <a:latin typeface="Comic Sans MS" panose="030F0702030302020204" pitchFamily="66" charset="0"/>
              </a:rPr>
              <a:t>(not drawn to scale)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2E34F73-B073-B1C7-2CC7-A736B202FFA7}"/>
              </a:ext>
            </a:extLst>
          </p:cNvPr>
          <p:cNvSpPr/>
          <p:nvPr/>
        </p:nvSpPr>
        <p:spPr>
          <a:xfrm>
            <a:off x="1404451" y="5881688"/>
            <a:ext cx="171450" cy="171450"/>
          </a:xfrm>
          <a:prstGeom prst="rect">
            <a:avLst/>
          </a:prstGeom>
          <a:noFill/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4E428603-0E4B-94CD-65CA-46D9170EC355}"/>
              </a:ext>
            </a:extLst>
          </p:cNvPr>
          <p:cNvSpPr/>
          <p:nvPr/>
        </p:nvSpPr>
        <p:spPr>
          <a:xfrm>
            <a:off x="3848101" y="5881688"/>
            <a:ext cx="171450" cy="171450"/>
          </a:xfrm>
          <a:prstGeom prst="rect">
            <a:avLst/>
          </a:prstGeom>
          <a:noFill/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8BA415F-36A4-666A-9CF4-8C4E13C8ECFB}"/>
              </a:ext>
            </a:extLst>
          </p:cNvPr>
          <p:cNvSpPr/>
          <p:nvPr/>
        </p:nvSpPr>
        <p:spPr>
          <a:xfrm>
            <a:off x="321933" y="414010"/>
            <a:ext cx="97494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GB" sz="2000" b="1" dirty="0">
                <a:latin typeface="Bradley Hand ITC" panose="03070402050302030203" pitchFamily="66" charset="0"/>
              </a:rPr>
              <a:t>SIC_93</a:t>
            </a:r>
          </a:p>
        </p:txBody>
      </p:sp>
    </p:spTree>
    <p:extLst>
      <p:ext uri="{BB962C8B-B14F-4D97-AF65-F5344CB8AC3E}">
        <p14:creationId xmlns:p14="http://schemas.microsoft.com/office/powerpoint/2010/main" val="19040733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>
            <a:extLst>
              <a:ext uri="{FF2B5EF4-FFF2-40B4-BE49-F238E27FC236}">
                <a16:creationId xmlns:a16="http://schemas.microsoft.com/office/drawing/2014/main" id="{39B12BDF-35E3-76FA-5777-75A1BF56C39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" y="1590727"/>
            <a:ext cx="6940868" cy="4608576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EBF3AA2C-07BF-3C58-A22F-F9BD24A7197A}"/>
              </a:ext>
            </a:extLst>
          </p:cNvPr>
          <p:cNvSpPr/>
          <p:nvPr/>
        </p:nvSpPr>
        <p:spPr>
          <a:xfrm>
            <a:off x="3071524" y="1080228"/>
            <a:ext cx="5447213" cy="5850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GB" sz="2400" dirty="0">
                <a:latin typeface="Comic Sans MS" panose="030F0702030302020204" pitchFamily="66" charset="0"/>
              </a:rPr>
              <a:t>Find the area of the shaded triangle.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DC9D58D-48AF-B964-91FB-0217FF257212}"/>
              </a:ext>
            </a:extLst>
          </p:cNvPr>
          <p:cNvSpPr txBox="1"/>
          <p:nvPr/>
        </p:nvSpPr>
        <p:spPr>
          <a:xfrm>
            <a:off x="2151802" y="152400"/>
            <a:ext cx="484039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latin typeface="Comic Sans MS" panose="030F0702030302020204" pitchFamily="66" charset="0"/>
              </a:rPr>
              <a:t>Triangle In Triangle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9F120AB2-C7CE-F9F6-3C20-BC8DA8265288}"/>
              </a:ext>
            </a:extLst>
          </p:cNvPr>
          <p:cNvGrpSpPr/>
          <p:nvPr/>
        </p:nvGrpSpPr>
        <p:grpSpPr>
          <a:xfrm>
            <a:off x="3843338" y="6108073"/>
            <a:ext cx="1055595" cy="523220"/>
            <a:chOff x="3744004" y="6208088"/>
            <a:chExt cx="1055595" cy="523220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4" name="TextBox 43">
                  <a:extLst>
                    <a:ext uri="{FF2B5EF4-FFF2-40B4-BE49-F238E27FC236}">
                      <a16:creationId xmlns:a16="http://schemas.microsoft.com/office/drawing/2014/main" id="{69DA6341-9921-EDED-124C-CD03749C3B4B}"/>
                    </a:ext>
                  </a:extLst>
                </p:cNvPr>
                <p:cNvSpPr txBox="1"/>
                <p:nvPr/>
              </p:nvSpPr>
              <p:spPr>
                <a:xfrm>
                  <a:off x="4026144" y="6208088"/>
                  <a:ext cx="465192" cy="52322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800" b="0" i="1" smtClean="0">
                            <a:latin typeface="Cambria Math" panose="02040503050406030204" pitchFamily="18" charset="0"/>
                          </a:rPr>
                          <m:t>6</m:t>
                        </m:r>
                      </m:oMath>
                    </m:oMathPara>
                  </a14:m>
                  <a:endParaRPr lang="en-GB" sz="2800" dirty="0"/>
                </a:p>
              </p:txBody>
            </p:sp>
          </mc:Choice>
          <mc:Fallback xmlns="">
            <p:sp>
              <p:nvSpPr>
                <p:cNvPr id="44" name="TextBox 43">
                  <a:extLst>
                    <a:ext uri="{FF2B5EF4-FFF2-40B4-BE49-F238E27FC236}">
                      <a16:creationId xmlns:a16="http://schemas.microsoft.com/office/drawing/2014/main" id="{69DA6341-9921-EDED-124C-CD03749C3B4B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026144" y="6208088"/>
                  <a:ext cx="465192" cy="523220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20" name="Straight Arrow Connector 19">
              <a:extLst>
                <a:ext uri="{FF2B5EF4-FFF2-40B4-BE49-F238E27FC236}">
                  <a16:creationId xmlns:a16="http://schemas.microsoft.com/office/drawing/2014/main" id="{E6DAC3CF-6F35-0FC8-CE31-6492FBB23D5A}"/>
                </a:ext>
              </a:extLst>
            </p:cNvPr>
            <p:cNvCxnSpPr>
              <a:cxnSpLocks/>
            </p:cNvCxnSpPr>
            <p:nvPr/>
          </p:nvCxnSpPr>
          <p:spPr>
            <a:xfrm>
              <a:off x="3744004" y="6248401"/>
              <a:ext cx="1055595" cy="0"/>
            </a:xfrm>
            <a:prstGeom prst="straightConnector1">
              <a:avLst/>
            </a:prstGeom>
            <a:ln w="12700">
              <a:solidFill>
                <a:schemeClr val="tx1"/>
              </a:solidFill>
              <a:headEnd type="triangl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" name="Group 1">
            <a:extLst>
              <a:ext uri="{FF2B5EF4-FFF2-40B4-BE49-F238E27FC236}">
                <a16:creationId xmlns:a16="http://schemas.microsoft.com/office/drawing/2014/main" id="{ECEF946E-C80D-97E3-E634-983499A4EA98}"/>
              </a:ext>
            </a:extLst>
          </p:cNvPr>
          <p:cNvGrpSpPr/>
          <p:nvPr/>
        </p:nvGrpSpPr>
        <p:grpSpPr>
          <a:xfrm>
            <a:off x="642252" y="1829873"/>
            <a:ext cx="684184" cy="1789627"/>
            <a:chOff x="475569" y="1101213"/>
            <a:chExt cx="684184" cy="1789627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5" name="TextBox 44">
                  <a:extLst>
                    <a:ext uri="{FF2B5EF4-FFF2-40B4-BE49-F238E27FC236}">
                      <a16:creationId xmlns:a16="http://schemas.microsoft.com/office/drawing/2014/main" id="{CD0B29B1-5CB6-90EE-8DAB-6FBDD49CB2D1}"/>
                    </a:ext>
                  </a:extLst>
                </p:cNvPr>
                <p:cNvSpPr txBox="1"/>
                <p:nvPr/>
              </p:nvSpPr>
              <p:spPr>
                <a:xfrm>
                  <a:off x="475569" y="1690129"/>
                  <a:ext cx="684184" cy="52322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800" b="0" i="1" dirty="0" smtClean="0">
                            <a:latin typeface="Cambria Math" panose="02040503050406030204" pitchFamily="18" charset="0"/>
                          </a:rPr>
                          <m:t>16</m:t>
                        </m:r>
                      </m:oMath>
                    </m:oMathPara>
                  </a14:m>
                  <a:endParaRPr lang="en-GB" sz="2800" dirty="0"/>
                </a:p>
              </p:txBody>
            </p:sp>
          </mc:Choice>
          <mc:Fallback xmlns="">
            <p:sp>
              <p:nvSpPr>
                <p:cNvPr id="45" name="TextBox 44">
                  <a:extLst>
                    <a:ext uri="{FF2B5EF4-FFF2-40B4-BE49-F238E27FC236}">
                      <a16:creationId xmlns:a16="http://schemas.microsoft.com/office/drawing/2014/main" id="{CD0B29B1-5CB6-90EE-8DAB-6FBDD49CB2D1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75569" y="1690129"/>
                  <a:ext cx="684184" cy="523220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21" name="Straight Arrow Connector 20">
              <a:extLst>
                <a:ext uri="{FF2B5EF4-FFF2-40B4-BE49-F238E27FC236}">
                  <a16:creationId xmlns:a16="http://schemas.microsoft.com/office/drawing/2014/main" id="{D30178F8-3D9D-2BC2-CD9B-3527AE3D1A3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130197" y="1101213"/>
              <a:ext cx="0" cy="1789627"/>
            </a:xfrm>
            <a:prstGeom prst="straightConnector1">
              <a:avLst/>
            </a:prstGeom>
            <a:ln w="12700">
              <a:solidFill>
                <a:schemeClr val="tx1"/>
              </a:solidFill>
              <a:headEnd type="triangl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6" name="TextBox 25">
            <a:extLst>
              <a:ext uri="{FF2B5EF4-FFF2-40B4-BE49-F238E27FC236}">
                <a16:creationId xmlns:a16="http://schemas.microsoft.com/office/drawing/2014/main" id="{4A784EA2-3566-A78D-EC2B-120D222F5F8D}"/>
              </a:ext>
            </a:extLst>
          </p:cNvPr>
          <p:cNvSpPr txBox="1"/>
          <p:nvPr/>
        </p:nvSpPr>
        <p:spPr>
          <a:xfrm>
            <a:off x="133700" y="6381692"/>
            <a:ext cx="257960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>
                <a:latin typeface="Comic Sans MS" panose="030F0702030302020204" pitchFamily="66" charset="0"/>
              </a:rPr>
              <a:t>(not drawn to scale)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2E34F73-B073-B1C7-2CC7-A736B202FFA7}"/>
              </a:ext>
            </a:extLst>
          </p:cNvPr>
          <p:cNvSpPr/>
          <p:nvPr/>
        </p:nvSpPr>
        <p:spPr>
          <a:xfrm>
            <a:off x="1404451" y="5881688"/>
            <a:ext cx="171450" cy="171450"/>
          </a:xfrm>
          <a:prstGeom prst="rect">
            <a:avLst/>
          </a:prstGeom>
          <a:noFill/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4E428603-0E4B-94CD-65CA-46D9170EC355}"/>
              </a:ext>
            </a:extLst>
          </p:cNvPr>
          <p:cNvSpPr/>
          <p:nvPr/>
        </p:nvSpPr>
        <p:spPr>
          <a:xfrm>
            <a:off x="3848101" y="5881688"/>
            <a:ext cx="171450" cy="171450"/>
          </a:xfrm>
          <a:prstGeom prst="rect">
            <a:avLst/>
          </a:prstGeom>
          <a:noFill/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C908DEF-B432-3860-D1AD-1F2A3967C9BB}"/>
              </a:ext>
            </a:extLst>
          </p:cNvPr>
          <p:cNvSpPr/>
          <p:nvPr/>
        </p:nvSpPr>
        <p:spPr>
          <a:xfrm>
            <a:off x="321933" y="414010"/>
            <a:ext cx="97494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GB" sz="2000" b="1" dirty="0">
                <a:latin typeface="Bradley Hand ITC" panose="03070402050302030203" pitchFamily="66" charset="0"/>
              </a:rPr>
              <a:t>SIC_93</a:t>
            </a:r>
          </a:p>
        </p:txBody>
      </p:sp>
    </p:spTree>
    <p:extLst>
      <p:ext uri="{BB962C8B-B14F-4D97-AF65-F5344CB8AC3E}">
        <p14:creationId xmlns:p14="http://schemas.microsoft.com/office/powerpoint/2010/main" val="2534839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>
            <a:extLst>
              <a:ext uri="{FF2B5EF4-FFF2-40B4-BE49-F238E27FC236}">
                <a16:creationId xmlns:a16="http://schemas.microsoft.com/office/drawing/2014/main" id="{39B12BDF-35E3-76FA-5777-75A1BF56C39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" y="1590727"/>
            <a:ext cx="6940868" cy="4608576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4" name="Rectangle 3">
                <a:extLst>
                  <a:ext uri="{FF2B5EF4-FFF2-40B4-BE49-F238E27FC236}">
                    <a16:creationId xmlns:a16="http://schemas.microsoft.com/office/drawing/2014/main" id="{EBF3AA2C-07BF-3C58-A22F-F9BD24A7197A}"/>
                  </a:ext>
                </a:extLst>
              </p:cNvPr>
              <p:cNvSpPr/>
              <p:nvPr/>
            </p:nvSpPr>
            <p:spPr>
              <a:xfrm>
                <a:off x="2151802" y="1080228"/>
                <a:ext cx="6725496" cy="46179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en-GB" dirty="0">
                    <a:latin typeface="Comic Sans MS" panose="030F0702030302020204" pitchFamily="66" charset="0"/>
                  </a:rPr>
                  <a:t>Let the largest triangle be </a:t>
                </a:r>
                <a14:m>
                  <m:oMath xmlns:m="http://schemas.openxmlformats.org/officeDocument/2006/math">
                    <m:r>
                      <a:rPr lang="en-GB" i="1" dirty="0" smtClean="0">
                        <a:latin typeface="Cambria Math" panose="02040503050406030204" pitchFamily="18" charset="0"/>
                      </a:rPr>
                      <m:t>𝐻</m:t>
                    </m:r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 units high and </a:t>
                </a:r>
                <a14:m>
                  <m:oMath xmlns:m="http://schemas.openxmlformats.org/officeDocument/2006/math">
                    <m:r>
                      <a:rPr lang="en-GB" i="1" dirty="0" smtClean="0">
                        <a:latin typeface="Cambria Math" panose="02040503050406030204" pitchFamily="18" charset="0"/>
                      </a:rPr>
                      <m:t>𝑊</m:t>
                    </m:r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 units wide.</a:t>
                </a:r>
              </a:p>
            </p:txBody>
          </p:sp>
        </mc:Choice>
        <mc:Fallback xmlns="">
          <p:sp>
            <p:nvSpPr>
              <p:cNvPr id="4" name="Rectangle 3">
                <a:extLst>
                  <a:ext uri="{FF2B5EF4-FFF2-40B4-BE49-F238E27FC236}">
                    <a16:creationId xmlns:a16="http://schemas.microsoft.com/office/drawing/2014/main" id="{EBF3AA2C-07BF-3C58-A22F-F9BD24A7197A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51802" y="1080228"/>
                <a:ext cx="6725496" cy="461793"/>
              </a:xfrm>
              <a:prstGeom prst="rect">
                <a:avLst/>
              </a:prstGeom>
              <a:blipFill>
                <a:blip r:embed="rId3"/>
                <a:stretch>
                  <a:fillRect l="-816" b="-2105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TextBox 9">
            <a:extLst>
              <a:ext uri="{FF2B5EF4-FFF2-40B4-BE49-F238E27FC236}">
                <a16:creationId xmlns:a16="http://schemas.microsoft.com/office/drawing/2014/main" id="{9DC9D58D-48AF-B964-91FB-0217FF257212}"/>
              </a:ext>
            </a:extLst>
          </p:cNvPr>
          <p:cNvSpPr txBox="1"/>
          <p:nvPr/>
        </p:nvSpPr>
        <p:spPr>
          <a:xfrm>
            <a:off x="2151802" y="152400"/>
            <a:ext cx="484039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latin typeface="Comic Sans MS" panose="030F0702030302020204" pitchFamily="66" charset="0"/>
              </a:rPr>
              <a:t>Triangle In Triangle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9F120AB2-C7CE-F9F6-3C20-BC8DA8265288}"/>
              </a:ext>
            </a:extLst>
          </p:cNvPr>
          <p:cNvGrpSpPr/>
          <p:nvPr/>
        </p:nvGrpSpPr>
        <p:grpSpPr>
          <a:xfrm>
            <a:off x="3843338" y="6108073"/>
            <a:ext cx="1055595" cy="523220"/>
            <a:chOff x="3744004" y="6208088"/>
            <a:chExt cx="1055595" cy="523220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4" name="TextBox 43">
                  <a:extLst>
                    <a:ext uri="{FF2B5EF4-FFF2-40B4-BE49-F238E27FC236}">
                      <a16:creationId xmlns:a16="http://schemas.microsoft.com/office/drawing/2014/main" id="{69DA6341-9921-EDED-124C-CD03749C3B4B}"/>
                    </a:ext>
                  </a:extLst>
                </p:cNvPr>
                <p:cNvSpPr txBox="1"/>
                <p:nvPr/>
              </p:nvSpPr>
              <p:spPr>
                <a:xfrm>
                  <a:off x="4026144" y="6208088"/>
                  <a:ext cx="465191" cy="52322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800" b="0" i="1" dirty="0" smtClean="0">
                            <a:latin typeface="Cambria Math" panose="02040503050406030204" pitchFamily="18" charset="0"/>
                          </a:rPr>
                          <m:t>3</m:t>
                        </m:r>
                      </m:oMath>
                    </m:oMathPara>
                  </a14:m>
                  <a:endParaRPr lang="en-GB" sz="2800" dirty="0"/>
                </a:p>
              </p:txBody>
            </p:sp>
          </mc:Choice>
          <mc:Fallback xmlns="">
            <p:sp>
              <p:nvSpPr>
                <p:cNvPr id="44" name="TextBox 43">
                  <a:extLst>
                    <a:ext uri="{FF2B5EF4-FFF2-40B4-BE49-F238E27FC236}">
                      <a16:creationId xmlns:a16="http://schemas.microsoft.com/office/drawing/2014/main" id="{69DA6341-9921-EDED-124C-CD03749C3B4B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026144" y="6208088"/>
                  <a:ext cx="465191" cy="523220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20" name="Straight Arrow Connector 19">
              <a:extLst>
                <a:ext uri="{FF2B5EF4-FFF2-40B4-BE49-F238E27FC236}">
                  <a16:creationId xmlns:a16="http://schemas.microsoft.com/office/drawing/2014/main" id="{E6DAC3CF-6F35-0FC8-CE31-6492FBB23D5A}"/>
                </a:ext>
              </a:extLst>
            </p:cNvPr>
            <p:cNvCxnSpPr>
              <a:cxnSpLocks/>
            </p:cNvCxnSpPr>
            <p:nvPr/>
          </p:nvCxnSpPr>
          <p:spPr>
            <a:xfrm>
              <a:off x="3744004" y="6248401"/>
              <a:ext cx="1055595" cy="0"/>
            </a:xfrm>
            <a:prstGeom prst="straightConnector1">
              <a:avLst/>
            </a:prstGeom>
            <a:ln w="12700">
              <a:solidFill>
                <a:schemeClr val="tx1"/>
              </a:solidFill>
              <a:headEnd type="triangl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" name="Group 1">
            <a:extLst>
              <a:ext uri="{FF2B5EF4-FFF2-40B4-BE49-F238E27FC236}">
                <a16:creationId xmlns:a16="http://schemas.microsoft.com/office/drawing/2014/main" id="{ECEF946E-C80D-97E3-E634-983499A4EA98}"/>
              </a:ext>
            </a:extLst>
          </p:cNvPr>
          <p:cNvGrpSpPr/>
          <p:nvPr/>
        </p:nvGrpSpPr>
        <p:grpSpPr>
          <a:xfrm>
            <a:off x="858420" y="1829873"/>
            <a:ext cx="481222" cy="1789627"/>
            <a:chOff x="691737" y="1101213"/>
            <a:chExt cx="481222" cy="1789627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5" name="TextBox 44">
                  <a:extLst>
                    <a:ext uri="{FF2B5EF4-FFF2-40B4-BE49-F238E27FC236}">
                      <a16:creationId xmlns:a16="http://schemas.microsoft.com/office/drawing/2014/main" id="{CD0B29B1-5CB6-90EE-8DAB-6FBDD49CB2D1}"/>
                    </a:ext>
                  </a:extLst>
                </p:cNvPr>
                <p:cNvSpPr txBox="1"/>
                <p:nvPr/>
              </p:nvSpPr>
              <p:spPr>
                <a:xfrm>
                  <a:off x="691737" y="1690129"/>
                  <a:ext cx="481222" cy="52322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800" b="0" i="1" dirty="0" smtClean="0">
                            <a:latin typeface="Cambria Math" panose="02040503050406030204" pitchFamily="18" charset="0"/>
                          </a:rPr>
                          <m:t>5</m:t>
                        </m:r>
                      </m:oMath>
                    </m:oMathPara>
                  </a14:m>
                  <a:endParaRPr lang="en-GB" sz="2800" dirty="0"/>
                </a:p>
              </p:txBody>
            </p:sp>
          </mc:Choice>
          <mc:Fallback xmlns="">
            <p:sp>
              <p:nvSpPr>
                <p:cNvPr id="45" name="TextBox 44">
                  <a:extLst>
                    <a:ext uri="{FF2B5EF4-FFF2-40B4-BE49-F238E27FC236}">
                      <a16:creationId xmlns:a16="http://schemas.microsoft.com/office/drawing/2014/main" id="{CD0B29B1-5CB6-90EE-8DAB-6FBDD49CB2D1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91737" y="1690129"/>
                  <a:ext cx="481222" cy="523220"/>
                </a:xfrm>
                <a:prstGeom prst="rect">
                  <a:avLst/>
                </a:prstGeom>
                <a:blipFill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21" name="Straight Arrow Connector 20">
              <a:extLst>
                <a:ext uri="{FF2B5EF4-FFF2-40B4-BE49-F238E27FC236}">
                  <a16:creationId xmlns:a16="http://schemas.microsoft.com/office/drawing/2014/main" id="{D30178F8-3D9D-2BC2-CD9B-3527AE3D1A3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130197" y="1101213"/>
              <a:ext cx="0" cy="1789627"/>
            </a:xfrm>
            <a:prstGeom prst="straightConnector1">
              <a:avLst/>
            </a:prstGeom>
            <a:ln w="12700">
              <a:solidFill>
                <a:schemeClr val="tx1"/>
              </a:solidFill>
              <a:headEnd type="triangl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" name="Rectangle 6">
            <a:extLst>
              <a:ext uri="{FF2B5EF4-FFF2-40B4-BE49-F238E27FC236}">
                <a16:creationId xmlns:a16="http://schemas.microsoft.com/office/drawing/2014/main" id="{52E34F73-B073-B1C7-2CC7-A736B202FFA7}"/>
              </a:ext>
            </a:extLst>
          </p:cNvPr>
          <p:cNvSpPr/>
          <p:nvPr/>
        </p:nvSpPr>
        <p:spPr>
          <a:xfrm>
            <a:off x="1404451" y="5881688"/>
            <a:ext cx="171450" cy="171450"/>
          </a:xfrm>
          <a:prstGeom prst="rect">
            <a:avLst/>
          </a:prstGeom>
          <a:noFill/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4E428603-0E4B-94CD-65CA-46D9170EC355}"/>
              </a:ext>
            </a:extLst>
          </p:cNvPr>
          <p:cNvSpPr/>
          <p:nvPr/>
        </p:nvSpPr>
        <p:spPr>
          <a:xfrm>
            <a:off x="3848101" y="5881688"/>
            <a:ext cx="171450" cy="171450"/>
          </a:xfrm>
          <a:prstGeom prst="rect">
            <a:avLst/>
          </a:prstGeom>
          <a:noFill/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DAB9EAE3-773C-C24D-6A5A-0BBACAEEA1EB}"/>
              </a:ext>
            </a:extLst>
          </p:cNvPr>
          <p:cNvGrpSpPr/>
          <p:nvPr/>
        </p:nvGrpSpPr>
        <p:grpSpPr>
          <a:xfrm>
            <a:off x="458370" y="3611048"/>
            <a:ext cx="884858" cy="2442090"/>
            <a:chOff x="291687" y="1101213"/>
            <a:chExt cx="884858" cy="2442090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" name="TextBox 13">
                  <a:extLst>
                    <a:ext uri="{FF2B5EF4-FFF2-40B4-BE49-F238E27FC236}">
                      <a16:creationId xmlns:a16="http://schemas.microsoft.com/office/drawing/2014/main" id="{BC8A3BBD-C2A7-7BF3-0861-BBDB61CD78AC}"/>
                    </a:ext>
                  </a:extLst>
                </p:cNvPr>
                <p:cNvSpPr txBox="1"/>
                <p:nvPr/>
              </p:nvSpPr>
              <p:spPr>
                <a:xfrm>
                  <a:off x="291687" y="1899679"/>
                  <a:ext cx="884858" cy="40011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000" b="0" i="1" dirty="0" smtClean="0">
                            <a:latin typeface="Cambria Math" panose="02040503050406030204" pitchFamily="18" charset="0"/>
                          </a:rPr>
                          <m:t>𝐻</m:t>
                        </m:r>
                        <m:r>
                          <a:rPr lang="en-GB" sz="2000" b="0" i="1" dirty="0" smtClean="0">
                            <a:latin typeface="Cambria Math" panose="02040503050406030204" pitchFamily="18" charset="0"/>
                          </a:rPr>
                          <m:t>−5</m:t>
                        </m:r>
                      </m:oMath>
                    </m:oMathPara>
                  </a14:m>
                  <a:endParaRPr lang="en-GB" sz="2000" dirty="0"/>
                </a:p>
              </p:txBody>
            </p:sp>
          </mc:Choice>
          <mc:Fallback xmlns="">
            <p:sp>
              <p:nvSpPr>
                <p:cNvPr id="14" name="TextBox 13">
                  <a:extLst>
                    <a:ext uri="{FF2B5EF4-FFF2-40B4-BE49-F238E27FC236}">
                      <a16:creationId xmlns:a16="http://schemas.microsoft.com/office/drawing/2014/main" id="{BC8A3BBD-C2A7-7BF3-0861-BBDB61CD78AC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91687" y="1899679"/>
                  <a:ext cx="884858" cy="400110"/>
                </a:xfrm>
                <a:prstGeom prst="rect">
                  <a:avLst/>
                </a:prstGeom>
                <a:blipFill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5" name="Straight Arrow Connector 14">
              <a:extLst>
                <a:ext uri="{FF2B5EF4-FFF2-40B4-BE49-F238E27FC236}">
                  <a16:creationId xmlns:a16="http://schemas.microsoft.com/office/drawing/2014/main" id="{79EC1557-3C2E-3DEF-AF30-58872062D430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130197" y="1101213"/>
              <a:ext cx="0" cy="2442090"/>
            </a:xfrm>
            <a:prstGeom prst="straightConnector1">
              <a:avLst/>
            </a:prstGeom>
            <a:ln w="12700">
              <a:solidFill>
                <a:schemeClr val="tx1"/>
              </a:solidFill>
              <a:headEnd type="triangl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7" name="Group 16">
            <a:extLst>
              <a:ext uri="{FF2B5EF4-FFF2-40B4-BE49-F238E27FC236}">
                <a16:creationId xmlns:a16="http://schemas.microsoft.com/office/drawing/2014/main" id="{8F5FBF49-0EAF-70B3-7EAE-F301F77B5694}"/>
              </a:ext>
            </a:extLst>
          </p:cNvPr>
          <p:cNvGrpSpPr/>
          <p:nvPr/>
        </p:nvGrpSpPr>
        <p:grpSpPr>
          <a:xfrm>
            <a:off x="1404451" y="6148386"/>
            <a:ext cx="2444353" cy="407422"/>
            <a:chOff x="2415074" y="6248401"/>
            <a:chExt cx="2384525" cy="407422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8" name="TextBox 17">
                  <a:extLst>
                    <a:ext uri="{FF2B5EF4-FFF2-40B4-BE49-F238E27FC236}">
                      <a16:creationId xmlns:a16="http://schemas.microsoft.com/office/drawing/2014/main" id="{96B7A79D-61A4-EAB6-DF3E-130EAAEA147F}"/>
                    </a:ext>
                  </a:extLst>
                </p:cNvPr>
                <p:cNvSpPr txBox="1"/>
                <p:nvPr/>
              </p:nvSpPr>
              <p:spPr>
                <a:xfrm>
                  <a:off x="3050496" y="6255713"/>
                  <a:ext cx="930731" cy="40011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000" b="0" i="1" dirty="0" smtClean="0">
                            <a:latin typeface="Cambria Math" panose="02040503050406030204" pitchFamily="18" charset="0"/>
                          </a:rPr>
                          <m:t>𝑊</m:t>
                        </m:r>
                        <m:r>
                          <a:rPr lang="en-GB" sz="2000" b="0" i="1" dirty="0" smtClean="0">
                            <a:latin typeface="Cambria Math" panose="02040503050406030204" pitchFamily="18" charset="0"/>
                          </a:rPr>
                          <m:t>−3</m:t>
                        </m:r>
                      </m:oMath>
                    </m:oMathPara>
                  </a14:m>
                  <a:endParaRPr lang="en-GB" sz="2000" dirty="0"/>
                </a:p>
              </p:txBody>
            </p:sp>
          </mc:Choice>
          <mc:Fallback xmlns="">
            <p:sp>
              <p:nvSpPr>
                <p:cNvPr id="18" name="TextBox 17">
                  <a:extLst>
                    <a:ext uri="{FF2B5EF4-FFF2-40B4-BE49-F238E27FC236}">
                      <a16:creationId xmlns:a16="http://schemas.microsoft.com/office/drawing/2014/main" id="{96B7A79D-61A4-EAB6-DF3E-130EAAEA147F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050496" y="6255713"/>
                  <a:ext cx="930731" cy="400110"/>
                </a:xfrm>
                <a:prstGeom prst="rect">
                  <a:avLst/>
                </a:prstGeom>
                <a:blipFill>
                  <a:blip r:embed="rId7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9" name="Straight Arrow Connector 18">
              <a:extLst>
                <a:ext uri="{FF2B5EF4-FFF2-40B4-BE49-F238E27FC236}">
                  <a16:creationId xmlns:a16="http://schemas.microsoft.com/office/drawing/2014/main" id="{1B58B774-DAAE-D472-7887-8BC81EA07AFD}"/>
                </a:ext>
              </a:extLst>
            </p:cNvPr>
            <p:cNvCxnSpPr>
              <a:cxnSpLocks/>
            </p:cNvCxnSpPr>
            <p:nvPr/>
          </p:nvCxnSpPr>
          <p:spPr>
            <a:xfrm>
              <a:off x="2415074" y="6248401"/>
              <a:ext cx="2384525" cy="0"/>
            </a:xfrm>
            <a:prstGeom prst="straightConnector1">
              <a:avLst/>
            </a:prstGeom>
            <a:ln w="12700">
              <a:solidFill>
                <a:schemeClr val="tx1"/>
              </a:solidFill>
              <a:headEnd type="triangl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49C89CA3-E59B-BD7B-7838-4AFE8CF99185}"/>
                  </a:ext>
                </a:extLst>
              </p:cNvPr>
              <p:cNvSpPr/>
              <p:nvPr/>
            </p:nvSpPr>
            <p:spPr>
              <a:xfrm>
                <a:off x="2643636" y="2174736"/>
                <a:ext cx="6381426" cy="329699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en-GB" dirty="0">
                    <a:latin typeface="Comic Sans MS" panose="030F0702030302020204" pitchFamily="66" charset="0"/>
                  </a:rPr>
                  <a:t>Using area subtraction, the required area is given by:</a:t>
                </a:r>
              </a:p>
              <a:p>
                <a:pPr>
                  <a:lnSpc>
                    <a:spcPct val="150000"/>
                  </a:lnSpc>
                </a:pPr>
                <a:r>
                  <a:rPr lang="en-GB" b="0" dirty="0"/>
                  <a:t>		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b="0" i="1" dirty="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b="0" i="1" dirty="0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GB" b="0" i="1" dirty="0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r>
                      <a:rPr lang="en-GB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r>
                      <a:rPr lang="en-GB" i="1" dirty="0" smtClean="0">
                        <a:latin typeface="Cambria Math" panose="02040503050406030204" pitchFamily="18" charset="0"/>
                      </a:rPr>
                      <m:t>𝐻</m:t>
                    </m:r>
                    <m:r>
                      <a:rPr lang="en-GB" b="0" i="1" dirty="0" smtClean="0">
                        <a:latin typeface="Cambria Math" panose="02040503050406030204" pitchFamily="18" charset="0"/>
                      </a:rPr>
                      <m:t>𝑊</m:t>
                    </m:r>
                    <m:r>
                      <a:rPr lang="en-GB" b="0" i="1" dirty="0" smtClean="0">
                        <a:latin typeface="Cambria Math" panose="02040503050406030204" pitchFamily="18" charset="0"/>
                      </a:rPr>
                      <m:t>−</m:t>
                    </m:r>
                    <m:f>
                      <m:fPr>
                        <m:ctrlPr>
                          <a:rPr lang="en-GB" b="0" i="1" dirty="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b="0" i="1" dirty="0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GB" b="0" i="1" dirty="0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r>
                      <a:rPr lang="en-GB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r>
                      <a:rPr lang="en-GB" b="0" i="1" dirty="0" smtClean="0">
                        <a:latin typeface="Cambria Math" panose="02040503050406030204" pitchFamily="18" charset="0"/>
                      </a:rPr>
                      <m:t>5</m:t>
                    </m:r>
                    <m:d>
                      <m:dPr>
                        <m:ctrlPr>
                          <a:rPr lang="en-GB" b="0" i="1" dirty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b="0" i="1" dirty="0" smtClean="0">
                            <a:latin typeface="Cambria Math" panose="02040503050406030204" pitchFamily="18" charset="0"/>
                          </a:rPr>
                          <m:t>𝑊</m:t>
                        </m:r>
                        <m:r>
                          <a:rPr lang="en-GB" b="0" i="1" dirty="0" smtClean="0">
                            <a:latin typeface="Cambria Math" panose="02040503050406030204" pitchFamily="18" charset="0"/>
                          </a:rPr>
                          <m:t>−3</m:t>
                        </m:r>
                      </m:e>
                    </m:d>
                    <m:r>
                      <a:rPr lang="en-GB" b="0" i="1" dirty="0" smtClean="0">
                        <a:latin typeface="Cambria Math" panose="02040503050406030204" pitchFamily="18" charset="0"/>
                      </a:rPr>
                      <m:t>−</m:t>
                    </m:r>
                    <m:f>
                      <m:fPr>
                        <m:ctrlPr>
                          <a:rPr lang="en-GB" b="0" i="1" dirty="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b="0" i="1" dirty="0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GB" b="0" i="1" dirty="0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r>
                      <a:rPr lang="en-GB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d>
                      <m:dPr>
                        <m:ctrlPr>
                          <a:rPr lang="en-GB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𝐻</m:t>
                        </m:r>
                        <m:r>
                          <a:rPr lang="en-GB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−5</m:t>
                        </m:r>
                      </m:e>
                    </m:d>
                    <m:r>
                      <a:rPr lang="en-GB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𝑊</m:t>
                    </m:r>
                  </m:oMath>
                </a14:m>
                <a:endParaRPr lang="en-GB" dirty="0">
                  <a:latin typeface="Comic Sans MS" panose="030F0702030302020204" pitchFamily="66" charset="0"/>
                </a:endParaRPr>
              </a:p>
              <a:p>
                <a:pPr>
                  <a:lnSpc>
                    <a:spcPct val="150000"/>
                  </a:lnSpc>
                </a:pPr>
                <a:r>
                  <a:rPr lang="en-GB" dirty="0">
                    <a:latin typeface="Comic Sans MS" panose="030F0702030302020204" pitchFamily="66" charset="0"/>
                  </a:rPr>
                  <a:t>		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b="0" i="1" dirty="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b="0" i="1" dirty="0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GB" b="0" i="1" dirty="0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d>
                      <m:dPr>
                        <m:begChr m:val="["/>
                        <m:endChr m:val="]"/>
                        <m:ctrlPr>
                          <a:rPr lang="en-GB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𝐻𝑊</m:t>
                        </m:r>
                        <m:r>
                          <a:rPr lang="en-GB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</m:t>
                        </m:r>
                        <m:d>
                          <m:dPr>
                            <m:ctrlPr>
                              <a:rPr lang="en-GB" b="0" i="1" dirty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b="0" i="1" dirty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5</m:t>
                            </m:r>
                            <m:r>
                              <a:rPr lang="en-GB" b="0" i="1" dirty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𝑊</m:t>
                            </m:r>
                            <m:r>
                              <a:rPr lang="en-GB" b="0" i="1" dirty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−15</m:t>
                            </m:r>
                          </m:e>
                        </m:d>
                        <m:r>
                          <a:rPr lang="en-GB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</m:t>
                        </m:r>
                        <m:d>
                          <m:dPr>
                            <m:ctrlPr>
                              <a:rPr lang="en-GB" i="1" dirty="0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b="0" i="1" dirty="0" smtClean="0">
                                <a:latin typeface="Cambria Math" panose="02040503050406030204" pitchFamily="18" charset="0"/>
                              </a:rPr>
                              <m:t>𝐻𝑊</m:t>
                            </m:r>
                            <m:r>
                              <a:rPr lang="en-GB" b="0" i="1" dirty="0" smtClean="0">
                                <a:latin typeface="Cambria Math" panose="02040503050406030204" pitchFamily="18" charset="0"/>
                              </a:rPr>
                              <m:t>−5</m:t>
                            </m:r>
                            <m:r>
                              <a:rPr lang="en-GB" b="0" i="1" dirty="0" smtClean="0">
                                <a:latin typeface="Cambria Math" panose="02040503050406030204" pitchFamily="18" charset="0"/>
                              </a:rPr>
                              <m:t>𝑊</m:t>
                            </m:r>
                          </m:e>
                        </m:d>
                      </m:e>
                    </m:d>
                  </m:oMath>
                </a14:m>
                <a:endParaRPr lang="en-GB" dirty="0">
                  <a:latin typeface="Comic Sans MS" panose="030F0702030302020204" pitchFamily="66" charset="0"/>
                </a:endParaRPr>
              </a:p>
              <a:p>
                <a:pPr>
                  <a:lnSpc>
                    <a:spcPct val="150000"/>
                  </a:lnSpc>
                </a:pPr>
                <a:r>
                  <a:rPr lang="en-GB" dirty="0">
                    <a:latin typeface="Comic Sans MS" panose="030F0702030302020204" pitchFamily="66" charset="0"/>
                  </a:rPr>
                  <a:t>		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b="0" i="1" dirty="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b="0" i="1" dirty="0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GB" b="0" i="1" dirty="0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d>
                      <m:dPr>
                        <m:begChr m:val="["/>
                        <m:endChr m:val="]"/>
                        <m:ctrlPr>
                          <a:rPr lang="en-GB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𝐻𝑊</m:t>
                        </m:r>
                        <m:r>
                          <a:rPr lang="en-GB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−5</m:t>
                        </m:r>
                        <m:r>
                          <a:rPr lang="en-GB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𝑊</m:t>
                        </m:r>
                        <m:r>
                          <a:rPr lang="en-GB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+15−</m:t>
                        </m:r>
                        <m:r>
                          <a:rPr lang="en-GB" i="1" dirty="0">
                            <a:latin typeface="Cambria Math" panose="02040503050406030204" pitchFamily="18" charset="0"/>
                          </a:rPr>
                          <m:t>𝐻𝑊</m:t>
                        </m:r>
                        <m:r>
                          <a:rPr lang="en-GB" i="1" dirty="0">
                            <a:latin typeface="Cambria Math" panose="02040503050406030204" pitchFamily="18" charset="0"/>
                          </a:rPr>
                          <m:t>+5</m:t>
                        </m:r>
                        <m:r>
                          <a:rPr lang="en-GB" i="1" dirty="0">
                            <a:latin typeface="Cambria Math" panose="02040503050406030204" pitchFamily="18" charset="0"/>
                          </a:rPr>
                          <m:t>𝑊</m:t>
                        </m:r>
                      </m:e>
                    </m:d>
                  </m:oMath>
                </a14:m>
                <a:endParaRPr lang="en-GB" dirty="0">
                  <a:latin typeface="Comic Sans MS" panose="030F0702030302020204" pitchFamily="66" charset="0"/>
                </a:endParaRPr>
              </a:p>
              <a:p>
                <a:pPr>
                  <a:lnSpc>
                    <a:spcPct val="150000"/>
                  </a:lnSpc>
                </a:pPr>
                <a:r>
                  <a:rPr lang="en-GB" dirty="0">
                    <a:latin typeface="Comic Sans MS" panose="030F0702030302020204" pitchFamily="66" charset="0"/>
                  </a:rPr>
                  <a:t>		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000" b="0" i="1" dirty="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000" b="0" i="1" dirty="0" smtClean="0">
                            <a:latin typeface="Cambria Math" panose="02040503050406030204" pitchFamily="18" charset="0"/>
                          </a:rPr>
                          <m:t>15</m:t>
                        </m:r>
                      </m:num>
                      <m:den>
                        <m:r>
                          <a:rPr lang="en-GB" sz="2000" b="0" i="1" dirty="0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r>
                      <a:rPr lang="en-GB" sz="2000" b="0" i="1" dirty="0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GB" sz="2000" b="1" i="1" dirty="0" smtClean="0">
                        <a:latin typeface="Cambria Math" panose="02040503050406030204" pitchFamily="18" charset="0"/>
                      </a:rPr>
                      <m:t>𝟕</m:t>
                    </m:r>
                    <m:r>
                      <a:rPr lang="en-GB" sz="2000" b="1" i="1" dirty="0" smtClean="0">
                        <a:latin typeface="Cambria Math" panose="02040503050406030204" pitchFamily="18" charset="0"/>
                      </a:rPr>
                      <m:t>.</m:t>
                    </m:r>
                    <m:r>
                      <a:rPr lang="en-GB" sz="2000" b="1" i="1" dirty="0" smtClean="0">
                        <a:latin typeface="Cambria Math" panose="02040503050406030204" pitchFamily="18" charset="0"/>
                      </a:rPr>
                      <m:t>𝟓</m:t>
                    </m:r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 sq. units.</a:t>
                </a:r>
              </a:p>
              <a:p>
                <a:pPr>
                  <a:lnSpc>
                    <a:spcPct val="150000"/>
                  </a:lnSpc>
                </a:pPr>
                <a:endParaRPr lang="en-GB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49C89CA3-E59B-BD7B-7838-4AFE8CF99185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43636" y="2174736"/>
                <a:ext cx="6381426" cy="3296993"/>
              </a:xfrm>
              <a:prstGeom prst="rect">
                <a:avLst/>
              </a:prstGeom>
              <a:blipFill>
                <a:blip r:embed="rId8"/>
                <a:stretch>
                  <a:fillRect l="-86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2E6EC09A-4D75-1BA6-FA96-1C3B82D8D559}"/>
              </a:ext>
            </a:extLst>
          </p:cNvPr>
          <p:cNvCxnSpPr/>
          <p:nvPr/>
        </p:nvCxnSpPr>
        <p:spPr>
          <a:xfrm flipH="1">
            <a:off x="4796677" y="3952817"/>
            <a:ext cx="265471" cy="421137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7CF17C85-DA70-DD80-90E7-0F1D893CEB52}"/>
              </a:ext>
            </a:extLst>
          </p:cNvPr>
          <p:cNvCxnSpPr/>
          <p:nvPr/>
        </p:nvCxnSpPr>
        <p:spPr>
          <a:xfrm flipH="1">
            <a:off x="6624320" y="3948157"/>
            <a:ext cx="265471" cy="421137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8D30E83D-E843-00FC-1546-69F23A3E5CAF}"/>
              </a:ext>
            </a:extLst>
          </p:cNvPr>
          <p:cNvCxnSpPr/>
          <p:nvPr/>
        </p:nvCxnSpPr>
        <p:spPr>
          <a:xfrm flipH="1">
            <a:off x="5451997" y="3952817"/>
            <a:ext cx="265471" cy="421137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11375DDE-ABB0-D0B4-B91E-238926824976}"/>
              </a:ext>
            </a:extLst>
          </p:cNvPr>
          <p:cNvCxnSpPr/>
          <p:nvPr/>
        </p:nvCxnSpPr>
        <p:spPr>
          <a:xfrm flipH="1">
            <a:off x="7279640" y="3948157"/>
            <a:ext cx="265471" cy="421137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2945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500"/>
                            </p:stCondLst>
                            <p:childTnLst>
                              <p:par>
                                <p:cTn id="39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500"/>
                            </p:stCondLst>
                            <p:childTnLst>
                              <p:par>
                                <p:cTn id="50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>
            <a:extLst>
              <a:ext uri="{FF2B5EF4-FFF2-40B4-BE49-F238E27FC236}">
                <a16:creationId xmlns:a16="http://schemas.microsoft.com/office/drawing/2014/main" id="{39B12BDF-35E3-76FA-5777-75A1BF56C39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" y="1590727"/>
            <a:ext cx="6940868" cy="4608576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EBF3AA2C-07BF-3C58-A22F-F9BD24A7197A}"/>
              </a:ext>
            </a:extLst>
          </p:cNvPr>
          <p:cNvSpPr/>
          <p:nvPr/>
        </p:nvSpPr>
        <p:spPr>
          <a:xfrm>
            <a:off x="3071524" y="1080228"/>
            <a:ext cx="5447213" cy="5850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GB" sz="2400" dirty="0">
                <a:latin typeface="Comic Sans MS" panose="030F0702030302020204" pitchFamily="66" charset="0"/>
              </a:rPr>
              <a:t>Find the area of the shaded triangle.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DC9D58D-48AF-B964-91FB-0217FF257212}"/>
              </a:ext>
            </a:extLst>
          </p:cNvPr>
          <p:cNvSpPr txBox="1"/>
          <p:nvPr/>
        </p:nvSpPr>
        <p:spPr>
          <a:xfrm>
            <a:off x="2151802" y="152400"/>
            <a:ext cx="484039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latin typeface="Comic Sans MS" panose="030F0702030302020204" pitchFamily="66" charset="0"/>
              </a:rPr>
              <a:t>Triangle In Triangle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9F120AB2-C7CE-F9F6-3C20-BC8DA8265288}"/>
              </a:ext>
            </a:extLst>
          </p:cNvPr>
          <p:cNvGrpSpPr/>
          <p:nvPr/>
        </p:nvGrpSpPr>
        <p:grpSpPr>
          <a:xfrm>
            <a:off x="3843338" y="6108073"/>
            <a:ext cx="1055595" cy="523220"/>
            <a:chOff x="3744004" y="6208088"/>
            <a:chExt cx="1055595" cy="523220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4" name="TextBox 43">
                  <a:extLst>
                    <a:ext uri="{FF2B5EF4-FFF2-40B4-BE49-F238E27FC236}">
                      <a16:creationId xmlns:a16="http://schemas.microsoft.com/office/drawing/2014/main" id="{69DA6341-9921-EDED-124C-CD03749C3B4B}"/>
                    </a:ext>
                  </a:extLst>
                </p:cNvPr>
                <p:cNvSpPr txBox="1"/>
                <p:nvPr/>
              </p:nvSpPr>
              <p:spPr>
                <a:xfrm>
                  <a:off x="4026144" y="6208088"/>
                  <a:ext cx="465191" cy="52322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800" b="0" i="1" smtClean="0">
                            <a:latin typeface="Cambria Math" panose="02040503050406030204" pitchFamily="18" charset="0"/>
                          </a:rPr>
                          <m:t>5</m:t>
                        </m:r>
                      </m:oMath>
                    </m:oMathPara>
                  </a14:m>
                  <a:endParaRPr lang="en-GB" sz="2800" dirty="0"/>
                </a:p>
              </p:txBody>
            </p:sp>
          </mc:Choice>
          <mc:Fallback xmlns="">
            <p:sp>
              <p:nvSpPr>
                <p:cNvPr id="44" name="TextBox 43">
                  <a:extLst>
                    <a:ext uri="{FF2B5EF4-FFF2-40B4-BE49-F238E27FC236}">
                      <a16:creationId xmlns:a16="http://schemas.microsoft.com/office/drawing/2014/main" id="{69DA6341-9921-EDED-124C-CD03749C3B4B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026144" y="6208088"/>
                  <a:ext cx="465191" cy="523220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20" name="Straight Arrow Connector 19">
              <a:extLst>
                <a:ext uri="{FF2B5EF4-FFF2-40B4-BE49-F238E27FC236}">
                  <a16:creationId xmlns:a16="http://schemas.microsoft.com/office/drawing/2014/main" id="{E6DAC3CF-6F35-0FC8-CE31-6492FBB23D5A}"/>
                </a:ext>
              </a:extLst>
            </p:cNvPr>
            <p:cNvCxnSpPr>
              <a:cxnSpLocks/>
            </p:cNvCxnSpPr>
            <p:nvPr/>
          </p:nvCxnSpPr>
          <p:spPr>
            <a:xfrm>
              <a:off x="3744004" y="6248401"/>
              <a:ext cx="1055595" cy="0"/>
            </a:xfrm>
            <a:prstGeom prst="straightConnector1">
              <a:avLst/>
            </a:prstGeom>
            <a:ln w="12700">
              <a:solidFill>
                <a:schemeClr val="tx1"/>
              </a:solidFill>
              <a:headEnd type="triangl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" name="Group 1">
            <a:extLst>
              <a:ext uri="{FF2B5EF4-FFF2-40B4-BE49-F238E27FC236}">
                <a16:creationId xmlns:a16="http://schemas.microsoft.com/office/drawing/2014/main" id="{ECEF946E-C80D-97E3-E634-983499A4EA98}"/>
              </a:ext>
            </a:extLst>
          </p:cNvPr>
          <p:cNvGrpSpPr/>
          <p:nvPr/>
        </p:nvGrpSpPr>
        <p:grpSpPr>
          <a:xfrm>
            <a:off x="642252" y="1829873"/>
            <a:ext cx="684184" cy="1789627"/>
            <a:chOff x="475569" y="1101213"/>
            <a:chExt cx="684184" cy="1789627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5" name="TextBox 44">
                  <a:extLst>
                    <a:ext uri="{FF2B5EF4-FFF2-40B4-BE49-F238E27FC236}">
                      <a16:creationId xmlns:a16="http://schemas.microsoft.com/office/drawing/2014/main" id="{CD0B29B1-5CB6-90EE-8DAB-6FBDD49CB2D1}"/>
                    </a:ext>
                  </a:extLst>
                </p:cNvPr>
                <p:cNvSpPr txBox="1"/>
                <p:nvPr/>
              </p:nvSpPr>
              <p:spPr>
                <a:xfrm>
                  <a:off x="475569" y="1690129"/>
                  <a:ext cx="684184" cy="52322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800" b="0" i="1" dirty="0" smtClean="0">
                            <a:latin typeface="Cambria Math" panose="02040503050406030204" pitchFamily="18" charset="0"/>
                          </a:rPr>
                          <m:t>16</m:t>
                        </m:r>
                      </m:oMath>
                    </m:oMathPara>
                  </a14:m>
                  <a:endParaRPr lang="en-GB" sz="2800" dirty="0"/>
                </a:p>
              </p:txBody>
            </p:sp>
          </mc:Choice>
          <mc:Fallback xmlns="">
            <p:sp>
              <p:nvSpPr>
                <p:cNvPr id="45" name="TextBox 44">
                  <a:extLst>
                    <a:ext uri="{FF2B5EF4-FFF2-40B4-BE49-F238E27FC236}">
                      <a16:creationId xmlns:a16="http://schemas.microsoft.com/office/drawing/2014/main" id="{CD0B29B1-5CB6-90EE-8DAB-6FBDD49CB2D1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75569" y="1690129"/>
                  <a:ext cx="684184" cy="523220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21" name="Straight Arrow Connector 20">
              <a:extLst>
                <a:ext uri="{FF2B5EF4-FFF2-40B4-BE49-F238E27FC236}">
                  <a16:creationId xmlns:a16="http://schemas.microsoft.com/office/drawing/2014/main" id="{D30178F8-3D9D-2BC2-CD9B-3527AE3D1A3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130197" y="1101213"/>
              <a:ext cx="0" cy="1789627"/>
            </a:xfrm>
            <a:prstGeom prst="straightConnector1">
              <a:avLst/>
            </a:prstGeom>
            <a:ln w="12700">
              <a:solidFill>
                <a:schemeClr val="tx1"/>
              </a:solidFill>
              <a:headEnd type="triangl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6" name="TextBox 25">
            <a:extLst>
              <a:ext uri="{FF2B5EF4-FFF2-40B4-BE49-F238E27FC236}">
                <a16:creationId xmlns:a16="http://schemas.microsoft.com/office/drawing/2014/main" id="{4A784EA2-3566-A78D-EC2B-120D222F5F8D}"/>
              </a:ext>
            </a:extLst>
          </p:cNvPr>
          <p:cNvSpPr txBox="1"/>
          <p:nvPr/>
        </p:nvSpPr>
        <p:spPr>
          <a:xfrm>
            <a:off x="133700" y="6381692"/>
            <a:ext cx="257960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>
                <a:latin typeface="Comic Sans MS" panose="030F0702030302020204" pitchFamily="66" charset="0"/>
              </a:rPr>
              <a:t>(not drawn to scale)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2E34F73-B073-B1C7-2CC7-A736B202FFA7}"/>
              </a:ext>
            </a:extLst>
          </p:cNvPr>
          <p:cNvSpPr/>
          <p:nvPr/>
        </p:nvSpPr>
        <p:spPr>
          <a:xfrm>
            <a:off x="1404451" y="5881688"/>
            <a:ext cx="171450" cy="171450"/>
          </a:xfrm>
          <a:prstGeom prst="rect">
            <a:avLst/>
          </a:prstGeom>
          <a:noFill/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4E428603-0E4B-94CD-65CA-46D9170EC355}"/>
              </a:ext>
            </a:extLst>
          </p:cNvPr>
          <p:cNvSpPr/>
          <p:nvPr/>
        </p:nvSpPr>
        <p:spPr>
          <a:xfrm>
            <a:off x="3848101" y="5881688"/>
            <a:ext cx="171450" cy="171450"/>
          </a:xfrm>
          <a:prstGeom prst="rect">
            <a:avLst/>
          </a:prstGeom>
          <a:noFill/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B9F1CF7-3AED-2975-6168-CBB56093C0FB}"/>
              </a:ext>
            </a:extLst>
          </p:cNvPr>
          <p:cNvSpPr/>
          <p:nvPr/>
        </p:nvSpPr>
        <p:spPr>
          <a:xfrm>
            <a:off x="321933" y="414010"/>
            <a:ext cx="97494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GB" sz="2000" b="1" dirty="0">
                <a:latin typeface="Bradley Hand ITC" panose="03070402050302030203" pitchFamily="66" charset="0"/>
              </a:rPr>
              <a:t>SIC_93</a:t>
            </a:r>
          </a:p>
        </p:txBody>
      </p:sp>
    </p:spTree>
    <p:extLst>
      <p:ext uri="{BB962C8B-B14F-4D97-AF65-F5344CB8AC3E}">
        <p14:creationId xmlns:p14="http://schemas.microsoft.com/office/powerpoint/2010/main" val="28902159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>
            <a:extLst>
              <a:ext uri="{FF2B5EF4-FFF2-40B4-BE49-F238E27FC236}">
                <a16:creationId xmlns:a16="http://schemas.microsoft.com/office/drawing/2014/main" id="{39B12BDF-35E3-76FA-5777-75A1BF56C39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" y="1590727"/>
            <a:ext cx="6940868" cy="4608576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EBF3AA2C-07BF-3C58-A22F-F9BD24A7197A}"/>
              </a:ext>
            </a:extLst>
          </p:cNvPr>
          <p:cNvSpPr/>
          <p:nvPr/>
        </p:nvSpPr>
        <p:spPr>
          <a:xfrm>
            <a:off x="3071524" y="1080228"/>
            <a:ext cx="5447213" cy="5850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GB" sz="2400" dirty="0">
                <a:latin typeface="Comic Sans MS" panose="030F0702030302020204" pitchFamily="66" charset="0"/>
              </a:rPr>
              <a:t>Find the area of the shaded triangle.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DC9D58D-48AF-B964-91FB-0217FF257212}"/>
              </a:ext>
            </a:extLst>
          </p:cNvPr>
          <p:cNvSpPr txBox="1"/>
          <p:nvPr/>
        </p:nvSpPr>
        <p:spPr>
          <a:xfrm>
            <a:off x="2151802" y="152400"/>
            <a:ext cx="484039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latin typeface="Comic Sans MS" panose="030F0702030302020204" pitchFamily="66" charset="0"/>
              </a:rPr>
              <a:t>Triangle In Triangle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9F120AB2-C7CE-F9F6-3C20-BC8DA8265288}"/>
              </a:ext>
            </a:extLst>
          </p:cNvPr>
          <p:cNvGrpSpPr/>
          <p:nvPr/>
        </p:nvGrpSpPr>
        <p:grpSpPr>
          <a:xfrm>
            <a:off x="3843338" y="6108073"/>
            <a:ext cx="1055595" cy="523220"/>
            <a:chOff x="3744004" y="6208088"/>
            <a:chExt cx="1055595" cy="523220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4" name="TextBox 43">
                  <a:extLst>
                    <a:ext uri="{FF2B5EF4-FFF2-40B4-BE49-F238E27FC236}">
                      <a16:creationId xmlns:a16="http://schemas.microsoft.com/office/drawing/2014/main" id="{69DA6341-9921-EDED-124C-CD03749C3B4B}"/>
                    </a:ext>
                  </a:extLst>
                </p:cNvPr>
                <p:cNvSpPr txBox="1"/>
                <p:nvPr/>
              </p:nvSpPr>
              <p:spPr>
                <a:xfrm>
                  <a:off x="4026144" y="6208088"/>
                  <a:ext cx="465191" cy="52322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800" b="0" i="1" smtClean="0">
                            <a:latin typeface="Cambria Math" panose="02040503050406030204" pitchFamily="18" charset="0"/>
                          </a:rPr>
                          <m:t>5</m:t>
                        </m:r>
                      </m:oMath>
                    </m:oMathPara>
                  </a14:m>
                  <a:endParaRPr lang="en-GB" sz="2800" dirty="0"/>
                </a:p>
              </p:txBody>
            </p:sp>
          </mc:Choice>
          <mc:Fallback xmlns="">
            <p:sp>
              <p:nvSpPr>
                <p:cNvPr id="44" name="TextBox 43">
                  <a:extLst>
                    <a:ext uri="{FF2B5EF4-FFF2-40B4-BE49-F238E27FC236}">
                      <a16:creationId xmlns:a16="http://schemas.microsoft.com/office/drawing/2014/main" id="{69DA6341-9921-EDED-124C-CD03749C3B4B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026144" y="6208088"/>
                  <a:ext cx="465191" cy="523220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20" name="Straight Arrow Connector 19">
              <a:extLst>
                <a:ext uri="{FF2B5EF4-FFF2-40B4-BE49-F238E27FC236}">
                  <a16:creationId xmlns:a16="http://schemas.microsoft.com/office/drawing/2014/main" id="{E6DAC3CF-6F35-0FC8-CE31-6492FBB23D5A}"/>
                </a:ext>
              </a:extLst>
            </p:cNvPr>
            <p:cNvCxnSpPr>
              <a:cxnSpLocks/>
            </p:cNvCxnSpPr>
            <p:nvPr/>
          </p:nvCxnSpPr>
          <p:spPr>
            <a:xfrm>
              <a:off x="3744004" y="6248401"/>
              <a:ext cx="1055595" cy="0"/>
            </a:xfrm>
            <a:prstGeom prst="straightConnector1">
              <a:avLst/>
            </a:prstGeom>
            <a:ln w="12700">
              <a:solidFill>
                <a:schemeClr val="tx1"/>
              </a:solidFill>
              <a:headEnd type="triangl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" name="Group 1">
            <a:extLst>
              <a:ext uri="{FF2B5EF4-FFF2-40B4-BE49-F238E27FC236}">
                <a16:creationId xmlns:a16="http://schemas.microsoft.com/office/drawing/2014/main" id="{ECEF946E-C80D-97E3-E634-983499A4EA98}"/>
              </a:ext>
            </a:extLst>
          </p:cNvPr>
          <p:cNvGrpSpPr/>
          <p:nvPr/>
        </p:nvGrpSpPr>
        <p:grpSpPr>
          <a:xfrm>
            <a:off x="642252" y="1829873"/>
            <a:ext cx="684184" cy="1789627"/>
            <a:chOff x="475569" y="1101213"/>
            <a:chExt cx="684184" cy="1789627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5" name="TextBox 44">
                  <a:extLst>
                    <a:ext uri="{FF2B5EF4-FFF2-40B4-BE49-F238E27FC236}">
                      <a16:creationId xmlns:a16="http://schemas.microsoft.com/office/drawing/2014/main" id="{CD0B29B1-5CB6-90EE-8DAB-6FBDD49CB2D1}"/>
                    </a:ext>
                  </a:extLst>
                </p:cNvPr>
                <p:cNvSpPr txBox="1"/>
                <p:nvPr/>
              </p:nvSpPr>
              <p:spPr>
                <a:xfrm>
                  <a:off x="475569" y="1690129"/>
                  <a:ext cx="684184" cy="52322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800" b="0" i="1" dirty="0" smtClean="0">
                            <a:latin typeface="Cambria Math" panose="02040503050406030204" pitchFamily="18" charset="0"/>
                          </a:rPr>
                          <m:t>18</m:t>
                        </m:r>
                      </m:oMath>
                    </m:oMathPara>
                  </a14:m>
                  <a:endParaRPr lang="en-GB" sz="2800" dirty="0"/>
                </a:p>
              </p:txBody>
            </p:sp>
          </mc:Choice>
          <mc:Fallback xmlns="">
            <p:sp>
              <p:nvSpPr>
                <p:cNvPr id="45" name="TextBox 44">
                  <a:extLst>
                    <a:ext uri="{FF2B5EF4-FFF2-40B4-BE49-F238E27FC236}">
                      <a16:creationId xmlns:a16="http://schemas.microsoft.com/office/drawing/2014/main" id="{CD0B29B1-5CB6-90EE-8DAB-6FBDD49CB2D1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75569" y="1690129"/>
                  <a:ext cx="684184" cy="523220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21" name="Straight Arrow Connector 20">
              <a:extLst>
                <a:ext uri="{FF2B5EF4-FFF2-40B4-BE49-F238E27FC236}">
                  <a16:creationId xmlns:a16="http://schemas.microsoft.com/office/drawing/2014/main" id="{D30178F8-3D9D-2BC2-CD9B-3527AE3D1A3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130197" y="1101213"/>
              <a:ext cx="0" cy="1789627"/>
            </a:xfrm>
            <a:prstGeom prst="straightConnector1">
              <a:avLst/>
            </a:prstGeom>
            <a:ln w="12700">
              <a:solidFill>
                <a:schemeClr val="tx1"/>
              </a:solidFill>
              <a:headEnd type="triangl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6" name="TextBox 25">
            <a:extLst>
              <a:ext uri="{FF2B5EF4-FFF2-40B4-BE49-F238E27FC236}">
                <a16:creationId xmlns:a16="http://schemas.microsoft.com/office/drawing/2014/main" id="{4A784EA2-3566-A78D-EC2B-120D222F5F8D}"/>
              </a:ext>
            </a:extLst>
          </p:cNvPr>
          <p:cNvSpPr txBox="1"/>
          <p:nvPr/>
        </p:nvSpPr>
        <p:spPr>
          <a:xfrm>
            <a:off x="133700" y="6381692"/>
            <a:ext cx="257960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>
                <a:latin typeface="Comic Sans MS" panose="030F0702030302020204" pitchFamily="66" charset="0"/>
              </a:rPr>
              <a:t>(not drawn to scale)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2E34F73-B073-B1C7-2CC7-A736B202FFA7}"/>
              </a:ext>
            </a:extLst>
          </p:cNvPr>
          <p:cNvSpPr/>
          <p:nvPr/>
        </p:nvSpPr>
        <p:spPr>
          <a:xfrm>
            <a:off x="1404451" y="5881688"/>
            <a:ext cx="171450" cy="171450"/>
          </a:xfrm>
          <a:prstGeom prst="rect">
            <a:avLst/>
          </a:prstGeom>
          <a:noFill/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4E428603-0E4B-94CD-65CA-46D9170EC355}"/>
              </a:ext>
            </a:extLst>
          </p:cNvPr>
          <p:cNvSpPr/>
          <p:nvPr/>
        </p:nvSpPr>
        <p:spPr>
          <a:xfrm>
            <a:off x="3848101" y="5881688"/>
            <a:ext cx="171450" cy="171450"/>
          </a:xfrm>
          <a:prstGeom prst="rect">
            <a:avLst/>
          </a:prstGeom>
          <a:noFill/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DA9F5AE-9C45-E137-50C8-14852B1BB915}"/>
              </a:ext>
            </a:extLst>
          </p:cNvPr>
          <p:cNvSpPr/>
          <p:nvPr/>
        </p:nvSpPr>
        <p:spPr>
          <a:xfrm>
            <a:off x="321933" y="414010"/>
            <a:ext cx="97494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GB" sz="2000" b="1" dirty="0">
                <a:latin typeface="Bradley Hand ITC" panose="03070402050302030203" pitchFamily="66" charset="0"/>
              </a:rPr>
              <a:t>SIC_93</a:t>
            </a:r>
          </a:p>
        </p:txBody>
      </p:sp>
    </p:spTree>
    <p:extLst>
      <p:ext uri="{BB962C8B-B14F-4D97-AF65-F5344CB8AC3E}">
        <p14:creationId xmlns:p14="http://schemas.microsoft.com/office/powerpoint/2010/main" val="5840659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>
            <a:extLst>
              <a:ext uri="{FF2B5EF4-FFF2-40B4-BE49-F238E27FC236}">
                <a16:creationId xmlns:a16="http://schemas.microsoft.com/office/drawing/2014/main" id="{39B12BDF-35E3-76FA-5777-75A1BF56C39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" y="1590727"/>
            <a:ext cx="6940868" cy="4608576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EBF3AA2C-07BF-3C58-A22F-F9BD24A7197A}"/>
              </a:ext>
            </a:extLst>
          </p:cNvPr>
          <p:cNvSpPr/>
          <p:nvPr/>
        </p:nvSpPr>
        <p:spPr>
          <a:xfrm>
            <a:off x="3071524" y="1080228"/>
            <a:ext cx="5447213" cy="5850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GB" sz="2400" dirty="0">
                <a:latin typeface="Comic Sans MS" panose="030F0702030302020204" pitchFamily="66" charset="0"/>
              </a:rPr>
              <a:t>Find the area of the shaded triangle.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DC9D58D-48AF-B964-91FB-0217FF257212}"/>
              </a:ext>
            </a:extLst>
          </p:cNvPr>
          <p:cNvSpPr txBox="1"/>
          <p:nvPr/>
        </p:nvSpPr>
        <p:spPr>
          <a:xfrm>
            <a:off x="2151802" y="152400"/>
            <a:ext cx="484039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latin typeface="Comic Sans MS" panose="030F0702030302020204" pitchFamily="66" charset="0"/>
              </a:rPr>
              <a:t>Triangle In Triangle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9F120AB2-C7CE-F9F6-3C20-BC8DA8265288}"/>
              </a:ext>
            </a:extLst>
          </p:cNvPr>
          <p:cNvGrpSpPr/>
          <p:nvPr/>
        </p:nvGrpSpPr>
        <p:grpSpPr>
          <a:xfrm>
            <a:off x="3843338" y="6108073"/>
            <a:ext cx="1055595" cy="523220"/>
            <a:chOff x="3744004" y="6208088"/>
            <a:chExt cx="1055595" cy="523220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4" name="TextBox 43">
                  <a:extLst>
                    <a:ext uri="{FF2B5EF4-FFF2-40B4-BE49-F238E27FC236}">
                      <a16:creationId xmlns:a16="http://schemas.microsoft.com/office/drawing/2014/main" id="{69DA6341-9921-EDED-124C-CD03749C3B4B}"/>
                    </a:ext>
                  </a:extLst>
                </p:cNvPr>
                <p:cNvSpPr txBox="1"/>
                <p:nvPr/>
              </p:nvSpPr>
              <p:spPr>
                <a:xfrm>
                  <a:off x="4026144" y="6208088"/>
                  <a:ext cx="465192" cy="52322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800" b="0" i="1" dirty="0" smtClean="0">
                            <a:latin typeface="Cambria Math" panose="02040503050406030204" pitchFamily="18" charset="0"/>
                          </a:rPr>
                          <m:t>4</m:t>
                        </m:r>
                      </m:oMath>
                    </m:oMathPara>
                  </a14:m>
                  <a:endParaRPr lang="en-GB" sz="2800" dirty="0"/>
                </a:p>
              </p:txBody>
            </p:sp>
          </mc:Choice>
          <mc:Fallback xmlns="">
            <p:sp>
              <p:nvSpPr>
                <p:cNvPr id="44" name="TextBox 43">
                  <a:extLst>
                    <a:ext uri="{FF2B5EF4-FFF2-40B4-BE49-F238E27FC236}">
                      <a16:creationId xmlns:a16="http://schemas.microsoft.com/office/drawing/2014/main" id="{69DA6341-9921-EDED-124C-CD03749C3B4B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026144" y="6208088"/>
                  <a:ext cx="465192" cy="523220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20" name="Straight Arrow Connector 19">
              <a:extLst>
                <a:ext uri="{FF2B5EF4-FFF2-40B4-BE49-F238E27FC236}">
                  <a16:creationId xmlns:a16="http://schemas.microsoft.com/office/drawing/2014/main" id="{E6DAC3CF-6F35-0FC8-CE31-6492FBB23D5A}"/>
                </a:ext>
              </a:extLst>
            </p:cNvPr>
            <p:cNvCxnSpPr>
              <a:cxnSpLocks/>
            </p:cNvCxnSpPr>
            <p:nvPr/>
          </p:nvCxnSpPr>
          <p:spPr>
            <a:xfrm>
              <a:off x="3744004" y="6248401"/>
              <a:ext cx="1055595" cy="0"/>
            </a:xfrm>
            <a:prstGeom prst="straightConnector1">
              <a:avLst/>
            </a:prstGeom>
            <a:ln w="12700">
              <a:solidFill>
                <a:schemeClr val="tx1"/>
              </a:solidFill>
              <a:headEnd type="triangl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" name="Group 1">
            <a:extLst>
              <a:ext uri="{FF2B5EF4-FFF2-40B4-BE49-F238E27FC236}">
                <a16:creationId xmlns:a16="http://schemas.microsoft.com/office/drawing/2014/main" id="{ECEF946E-C80D-97E3-E634-983499A4EA98}"/>
              </a:ext>
            </a:extLst>
          </p:cNvPr>
          <p:cNvGrpSpPr/>
          <p:nvPr/>
        </p:nvGrpSpPr>
        <p:grpSpPr>
          <a:xfrm>
            <a:off x="642252" y="1829873"/>
            <a:ext cx="684184" cy="1789627"/>
            <a:chOff x="475569" y="1101213"/>
            <a:chExt cx="684184" cy="1789627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5" name="TextBox 44">
                  <a:extLst>
                    <a:ext uri="{FF2B5EF4-FFF2-40B4-BE49-F238E27FC236}">
                      <a16:creationId xmlns:a16="http://schemas.microsoft.com/office/drawing/2014/main" id="{CD0B29B1-5CB6-90EE-8DAB-6FBDD49CB2D1}"/>
                    </a:ext>
                  </a:extLst>
                </p:cNvPr>
                <p:cNvSpPr txBox="1"/>
                <p:nvPr/>
              </p:nvSpPr>
              <p:spPr>
                <a:xfrm>
                  <a:off x="475569" y="1690129"/>
                  <a:ext cx="684184" cy="52322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800" b="0" i="1" dirty="0" smtClean="0">
                            <a:latin typeface="Cambria Math" panose="02040503050406030204" pitchFamily="18" charset="0"/>
                          </a:rPr>
                          <m:t>18</m:t>
                        </m:r>
                      </m:oMath>
                    </m:oMathPara>
                  </a14:m>
                  <a:endParaRPr lang="en-GB" sz="2800" dirty="0"/>
                </a:p>
              </p:txBody>
            </p:sp>
          </mc:Choice>
          <mc:Fallback xmlns="">
            <p:sp>
              <p:nvSpPr>
                <p:cNvPr id="45" name="TextBox 44">
                  <a:extLst>
                    <a:ext uri="{FF2B5EF4-FFF2-40B4-BE49-F238E27FC236}">
                      <a16:creationId xmlns:a16="http://schemas.microsoft.com/office/drawing/2014/main" id="{CD0B29B1-5CB6-90EE-8DAB-6FBDD49CB2D1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75569" y="1690129"/>
                  <a:ext cx="684184" cy="523220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21" name="Straight Arrow Connector 20">
              <a:extLst>
                <a:ext uri="{FF2B5EF4-FFF2-40B4-BE49-F238E27FC236}">
                  <a16:creationId xmlns:a16="http://schemas.microsoft.com/office/drawing/2014/main" id="{D30178F8-3D9D-2BC2-CD9B-3527AE3D1A3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130197" y="1101213"/>
              <a:ext cx="0" cy="1789627"/>
            </a:xfrm>
            <a:prstGeom prst="straightConnector1">
              <a:avLst/>
            </a:prstGeom>
            <a:ln w="12700">
              <a:solidFill>
                <a:schemeClr val="tx1"/>
              </a:solidFill>
              <a:headEnd type="triangl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6" name="TextBox 25">
            <a:extLst>
              <a:ext uri="{FF2B5EF4-FFF2-40B4-BE49-F238E27FC236}">
                <a16:creationId xmlns:a16="http://schemas.microsoft.com/office/drawing/2014/main" id="{4A784EA2-3566-A78D-EC2B-120D222F5F8D}"/>
              </a:ext>
            </a:extLst>
          </p:cNvPr>
          <p:cNvSpPr txBox="1"/>
          <p:nvPr/>
        </p:nvSpPr>
        <p:spPr>
          <a:xfrm>
            <a:off x="133700" y="6381692"/>
            <a:ext cx="257960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>
                <a:latin typeface="Comic Sans MS" panose="030F0702030302020204" pitchFamily="66" charset="0"/>
              </a:rPr>
              <a:t>(not drawn to scale)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2E34F73-B073-B1C7-2CC7-A736B202FFA7}"/>
              </a:ext>
            </a:extLst>
          </p:cNvPr>
          <p:cNvSpPr/>
          <p:nvPr/>
        </p:nvSpPr>
        <p:spPr>
          <a:xfrm>
            <a:off x="1404451" y="5881688"/>
            <a:ext cx="171450" cy="171450"/>
          </a:xfrm>
          <a:prstGeom prst="rect">
            <a:avLst/>
          </a:prstGeom>
          <a:noFill/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4E428603-0E4B-94CD-65CA-46D9170EC355}"/>
              </a:ext>
            </a:extLst>
          </p:cNvPr>
          <p:cNvSpPr/>
          <p:nvPr/>
        </p:nvSpPr>
        <p:spPr>
          <a:xfrm>
            <a:off x="3848101" y="5881688"/>
            <a:ext cx="171450" cy="171450"/>
          </a:xfrm>
          <a:prstGeom prst="rect">
            <a:avLst/>
          </a:prstGeom>
          <a:noFill/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CED880B-1499-E1EF-E6DB-54BA96DD7E9C}"/>
              </a:ext>
            </a:extLst>
          </p:cNvPr>
          <p:cNvSpPr/>
          <p:nvPr/>
        </p:nvSpPr>
        <p:spPr>
          <a:xfrm>
            <a:off x="321933" y="414010"/>
            <a:ext cx="97494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GB" sz="2000" b="1" dirty="0">
                <a:latin typeface="Bradley Hand ITC" panose="03070402050302030203" pitchFamily="66" charset="0"/>
              </a:rPr>
              <a:t>SIC_93</a:t>
            </a:r>
          </a:p>
        </p:txBody>
      </p:sp>
    </p:spTree>
    <p:extLst>
      <p:ext uri="{BB962C8B-B14F-4D97-AF65-F5344CB8AC3E}">
        <p14:creationId xmlns:p14="http://schemas.microsoft.com/office/powerpoint/2010/main" val="22667014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>
            <a:extLst>
              <a:ext uri="{FF2B5EF4-FFF2-40B4-BE49-F238E27FC236}">
                <a16:creationId xmlns:a16="http://schemas.microsoft.com/office/drawing/2014/main" id="{39B12BDF-35E3-76FA-5777-75A1BF56C39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" y="1590727"/>
            <a:ext cx="6940868" cy="4608576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EBF3AA2C-07BF-3C58-A22F-F9BD24A7197A}"/>
              </a:ext>
            </a:extLst>
          </p:cNvPr>
          <p:cNvSpPr/>
          <p:nvPr/>
        </p:nvSpPr>
        <p:spPr>
          <a:xfrm>
            <a:off x="3071524" y="1080228"/>
            <a:ext cx="5447213" cy="5850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GB" sz="2400" dirty="0">
                <a:latin typeface="Comic Sans MS" panose="030F0702030302020204" pitchFamily="66" charset="0"/>
              </a:rPr>
              <a:t>Find the area of the shaded triangle.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DC9D58D-48AF-B964-91FB-0217FF257212}"/>
              </a:ext>
            </a:extLst>
          </p:cNvPr>
          <p:cNvSpPr txBox="1"/>
          <p:nvPr/>
        </p:nvSpPr>
        <p:spPr>
          <a:xfrm>
            <a:off x="2151802" y="152400"/>
            <a:ext cx="484039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latin typeface="Comic Sans MS" panose="030F0702030302020204" pitchFamily="66" charset="0"/>
              </a:rPr>
              <a:t>Triangle In Triangle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9F120AB2-C7CE-F9F6-3C20-BC8DA8265288}"/>
              </a:ext>
            </a:extLst>
          </p:cNvPr>
          <p:cNvGrpSpPr/>
          <p:nvPr/>
        </p:nvGrpSpPr>
        <p:grpSpPr>
          <a:xfrm>
            <a:off x="3843338" y="6108073"/>
            <a:ext cx="1055595" cy="523220"/>
            <a:chOff x="3744004" y="6208088"/>
            <a:chExt cx="1055595" cy="523220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4" name="TextBox 43">
                  <a:extLst>
                    <a:ext uri="{FF2B5EF4-FFF2-40B4-BE49-F238E27FC236}">
                      <a16:creationId xmlns:a16="http://schemas.microsoft.com/office/drawing/2014/main" id="{69DA6341-9921-EDED-124C-CD03749C3B4B}"/>
                    </a:ext>
                  </a:extLst>
                </p:cNvPr>
                <p:cNvSpPr txBox="1"/>
                <p:nvPr/>
              </p:nvSpPr>
              <p:spPr>
                <a:xfrm>
                  <a:off x="4026144" y="6208088"/>
                  <a:ext cx="465191" cy="52322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800" b="0" i="1" dirty="0" smtClean="0">
                            <a:latin typeface="Cambria Math" panose="02040503050406030204" pitchFamily="18" charset="0"/>
                          </a:rPr>
                          <m:t>9</m:t>
                        </m:r>
                      </m:oMath>
                    </m:oMathPara>
                  </a14:m>
                  <a:endParaRPr lang="en-GB" sz="2800" dirty="0"/>
                </a:p>
              </p:txBody>
            </p:sp>
          </mc:Choice>
          <mc:Fallback xmlns="">
            <p:sp>
              <p:nvSpPr>
                <p:cNvPr id="44" name="TextBox 43">
                  <a:extLst>
                    <a:ext uri="{FF2B5EF4-FFF2-40B4-BE49-F238E27FC236}">
                      <a16:creationId xmlns:a16="http://schemas.microsoft.com/office/drawing/2014/main" id="{69DA6341-9921-EDED-124C-CD03749C3B4B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026144" y="6208088"/>
                  <a:ext cx="465191" cy="523220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20" name="Straight Arrow Connector 19">
              <a:extLst>
                <a:ext uri="{FF2B5EF4-FFF2-40B4-BE49-F238E27FC236}">
                  <a16:creationId xmlns:a16="http://schemas.microsoft.com/office/drawing/2014/main" id="{E6DAC3CF-6F35-0FC8-CE31-6492FBB23D5A}"/>
                </a:ext>
              </a:extLst>
            </p:cNvPr>
            <p:cNvCxnSpPr>
              <a:cxnSpLocks/>
            </p:cNvCxnSpPr>
            <p:nvPr/>
          </p:nvCxnSpPr>
          <p:spPr>
            <a:xfrm>
              <a:off x="3744004" y="6248401"/>
              <a:ext cx="1055595" cy="0"/>
            </a:xfrm>
            <a:prstGeom prst="straightConnector1">
              <a:avLst/>
            </a:prstGeom>
            <a:ln w="12700">
              <a:solidFill>
                <a:schemeClr val="tx1"/>
              </a:solidFill>
              <a:headEnd type="triangl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" name="Group 1">
            <a:extLst>
              <a:ext uri="{FF2B5EF4-FFF2-40B4-BE49-F238E27FC236}">
                <a16:creationId xmlns:a16="http://schemas.microsoft.com/office/drawing/2014/main" id="{ECEF946E-C80D-97E3-E634-983499A4EA98}"/>
              </a:ext>
            </a:extLst>
          </p:cNvPr>
          <p:cNvGrpSpPr/>
          <p:nvPr/>
        </p:nvGrpSpPr>
        <p:grpSpPr>
          <a:xfrm>
            <a:off x="642252" y="1829873"/>
            <a:ext cx="684184" cy="1789627"/>
            <a:chOff x="475569" y="1101213"/>
            <a:chExt cx="684184" cy="1789627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5" name="TextBox 44">
                  <a:extLst>
                    <a:ext uri="{FF2B5EF4-FFF2-40B4-BE49-F238E27FC236}">
                      <a16:creationId xmlns:a16="http://schemas.microsoft.com/office/drawing/2014/main" id="{CD0B29B1-5CB6-90EE-8DAB-6FBDD49CB2D1}"/>
                    </a:ext>
                  </a:extLst>
                </p:cNvPr>
                <p:cNvSpPr txBox="1"/>
                <p:nvPr/>
              </p:nvSpPr>
              <p:spPr>
                <a:xfrm>
                  <a:off x="475569" y="1690129"/>
                  <a:ext cx="684184" cy="52322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800" b="0" i="1" dirty="0" smtClean="0">
                            <a:latin typeface="Cambria Math" panose="02040503050406030204" pitchFamily="18" charset="0"/>
                          </a:rPr>
                          <m:t>18</m:t>
                        </m:r>
                      </m:oMath>
                    </m:oMathPara>
                  </a14:m>
                  <a:endParaRPr lang="en-GB" sz="2800" dirty="0"/>
                </a:p>
              </p:txBody>
            </p:sp>
          </mc:Choice>
          <mc:Fallback xmlns="">
            <p:sp>
              <p:nvSpPr>
                <p:cNvPr id="45" name="TextBox 44">
                  <a:extLst>
                    <a:ext uri="{FF2B5EF4-FFF2-40B4-BE49-F238E27FC236}">
                      <a16:creationId xmlns:a16="http://schemas.microsoft.com/office/drawing/2014/main" id="{CD0B29B1-5CB6-90EE-8DAB-6FBDD49CB2D1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75569" y="1690129"/>
                  <a:ext cx="684184" cy="523220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21" name="Straight Arrow Connector 20">
              <a:extLst>
                <a:ext uri="{FF2B5EF4-FFF2-40B4-BE49-F238E27FC236}">
                  <a16:creationId xmlns:a16="http://schemas.microsoft.com/office/drawing/2014/main" id="{D30178F8-3D9D-2BC2-CD9B-3527AE3D1A3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130197" y="1101213"/>
              <a:ext cx="0" cy="1789627"/>
            </a:xfrm>
            <a:prstGeom prst="straightConnector1">
              <a:avLst/>
            </a:prstGeom>
            <a:ln w="12700">
              <a:solidFill>
                <a:schemeClr val="tx1"/>
              </a:solidFill>
              <a:headEnd type="triangl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6" name="TextBox 25">
            <a:extLst>
              <a:ext uri="{FF2B5EF4-FFF2-40B4-BE49-F238E27FC236}">
                <a16:creationId xmlns:a16="http://schemas.microsoft.com/office/drawing/2014/main" id="{4A784EA2-3566-A78D-EC2B-120D222F5F8D}"/>
              </a:ext>
            </a:extLst>
          </p:cNvPr>
          <p:cNvSpPr txBox="1"/>
          <p:nvPr/>
        </p:nvSpPr>
        <p:spPr>
          <a:xfrm>
            <a:off x="133700" y="6381692"/>
            <a:ext cx="257960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>
                <a:latin typeface="Comic Sans MS" panose="030F0702030302020204" pitchFamily="66" charset="0"/>
              </a:rPr>
              <a:t>(not drawn to scale)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2E34F73-B073-B1C7-2CC7-A736B202FFA7}"/>
              </a:ext>
            </a:extLst>
          </p:cNvPr>
          <p:cNvSpPr/>
          <p:nvPr/>
        </p:nvSpPr>
        <p:spPr>
          <a:xfrm>
            <a:off x="1404451" y="5881688"/>
            <a:ext cx="171450" cy="171450"/>
          </a:xfrm>
          <a:prstGeom prst="rect">
            <a:avLst/>
          </a:prstGeom>
          <a:noFill/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4E428603-0E4B-94CD-65CA-46D9170EC355}"/>
              </a:ext>
            </a:extLst>
          </p:cNvPr>
          <p:cNvSpPr/>
          <p:nvPr/>
        </p:nvSpPr>
        <p:spPr>
          <a:xfrm>
            <a:off x="3848101" y="5881688"/>
            <a:ext cx="171450" cy="171450"/>
          </a:xfrm>
          <a:prstGeom prst="rect">
            <a:avLst/>
          </a:prstGeom>
          <a:noFill/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13CEF9B-1DD2-68EF-2671-E05AC707BA2F}"/>
              </a:ext>
            </a:extLst>
          </p:cNvPr>
          <p:cNvSpPr/>
          <p:nvPr/>
        </p:nvSpPr>
        <p:spPr>
          <a:xfrm>
            <a:off x="321933" y="414010"/>
            <a:ext cx="97494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GB" sz="2000" b="1" dirty="0">
                <a:latin typeface="Bradley Hand ITC" panose="03070402050302030203" pitchFamily="66" charset="0"/>
              </a:rPr>
              <a:t>SIC_93</a:t>
            </a:r>
          </a:p>
        </p:txBody>
      </p:sp>
    </p:spTree>
    <p:extLst>
      <p:ext uri="{BB962C8B-B14F-4D97-AF65-F5344CB8AC3E}">
        <p14:creationId xmlns:p14="http://schemas.microsoft.com/office/powerpoint/2010/main" val="23114011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>
            <a:extLst>
              <a:ext uri="{FF2B5EF4-FFF2-40B4-BE49-F238E27FC236}">
                <a16:creationId xmlns:a16="http://schemas.microsoft.com/office/drawing/2014/main" id="{9DC9D58D-48AF-B964-91FB-0217FF257212}"/>
              </a:ext>
            </a:extLst>
          </p:cNvPr>
          <p:cNvSpPr txBox="1"/>
          <p:nvPr/>
        </p:nvSpPr>
        <p:spPr>
          <a:xfrm>
            <a:off x="2151802" y="152400"/>
            <a:ext cx="484039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latin typeface="Comic Sans MS" panose="030F0702030302020204" pitchFamily="66" charset="0"/>
              </a:rPr>
              <a:t>Triangle In Triangle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A20B84C9-E6D9-6FB8-24C8-BE9DF9BDD063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55794"/>
          <a:stretch/>
        </p:blipFill>
        <p:spPr>
          <a:xfrm>
            <a:off x="149311" y="1371082"/>
            <a:ext cx="1616444" cy="2399348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F444986A-5FD9-FC1E-15CC-0FABAF3FEF46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r="39720"/>
          <a:stretch/>
        </p:blipFill>
        <p:spPr>
          <a:xfrm>
            <a:off x="1943810" y="1371082"/>
            <a:ext cx="2204244" cy="2399348"/>
          </a:xfrm>
          <a:prstGeom prst="rect">
            <a:avLst/>
          </a:prstGeom>
        </p:spPr>
      </p:pic>
      <p:pic>
        <p:nvPicPr>
          <p:cNvPr id="23" name="Picture 22">
            <a:extLst>
              <a:ext uri="{FF2B5EF4-FFF2-40B4-BE49-F238E27FC236}">
                <a16:creationId xmlns:a16="http://schemas.microsoft.com/office/drawing/2014/main" id="{16618A7B-4A3F-0A4E-0C6E-89199D5C3A83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r="14671"/>
          <a:stretch/>
        </p:blipFill>
        <p:spPr>
          <a:xfrm>
            <a:off x="4326109" y="1371082"/>
            <a:ext cx="3120173" cy="2399348"/>
          </a:xfrm>
          <a:prstGeom prst="rect">
            <a:avLst/>
          </a:prstGeom>
        </p:spPr>
      </p:pic>
      <p:pic>
        <p:nvPicPr>
          <p:cNvPr id="25" name="Picture 24">
            <a:extLst>
              <a:ext uri="{FF2B5EF4-FFF2-40B4-BE49-F238E27FC236}">
                <a16:creationId xmlns:a16="http://schemas.microsoft.com/office/drawing/2014/main" id="{3BB13553-7923-66E3-2ECE-1A5B58609148}"/>
              </a:ext>
            </a:extLst>
          </p:cNvPr>
          <p:cNvPicPr>
            <a:picLocks noChangeAspect="1"/>
          </p:cNvPicPr>
          <p:nvPr/>
        </p:nvPicPr>
        <p:blipFill rotWithShape="1">
          <a:blip r:embed="rId5"/>
          <a:srcRect r="68429"/>
          <a:stretch/>
        </p:blipFill>
        <p:spPr>
          <a:xfrm>
            <a:off x="7624336" y="1371082"/>
            <a:ext cx="1154418" cy="2399348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4" name="Rectangle 3">
                <a:extLst>
                  <a:ext uri="{FF2B5EF4-FFF2-40B4-BE49-F238E27FC236}">
                    <a16:creationId xmlns:a16="http://schemas.microsoft.com/office/drawing/2014/main" id="{EBF3AA2C-07BF-3C58-A22F-F9BD24A7197A}"/>
                  </a:ext>
                </a:extLst>
              </p:cNvPr>
              <p:cNvSpPr/>
              <p:nvPr/>
            </p:nvSpPr>
            <p:spPr>
              <a:xfrm>
                <a:off x="1376107" y="647710"/>
                <a:ext cx="5616091" cy="1446743"/>
              </a:xfrm>
              <a:prstGeom prst="rect">
                <a:avLst/>
              </a:prstGeom>
            </p:spPr>
            <p:txBody>
              <a:bodyPr wrap="square" anchor="ctr">
                <a:spAutoFit/>
              </a:bodyPr>
              <a:lstStyle/>
              <a:p>
                <a:pPr lvl="1" algn="ctr">
                  <a:lnSpc>
                    <a:spcPct val="150000"/>
                  </a:lnSpc>
                  <a:spcAft>
                    <a:spcPts val="1200"/>
                  </a:spcAft>
                </a:pPr>
                <a:r>
                  <a:rPr lang="en-GB" dirty="0">
                    <a:latin typeface="Comic Sans MS" panose="030F0702030302020204" pitchFamily="66" charset="0"/>
                  </a:rPr>
                  <a:t>Note that since the values of </a:t>
                </a:r>
                <a14:m>
                  <m:oMath xmlns:m="http://schemas.openxmlformats.org/officeDocument/2006/math">
                    <m:r>
                      <a:rPr lang="en-GB" i="1" dirty="0" smtClean="0">
                        <a:latin typeface="Cambria Math" panose="02040503050406030204" pitchFamily="18" charset="0"/>
                      </a:rPr>
                      <m:t>𝐻</m:t>
                    </m:r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 and </a:t>
                </a:r>
                <a14:m>
                  <m:oMath xmlns:m="http://schemas.openxmlformats.org/officeDocument/2006/math">
                    <m:r>
                      <a:rPr lang="en-GB" i="1" dirty="0" smtClean="0">
                        <a:latin typeface="Cambria Math" panose="02040503050406030204" pitchFamily="18" charset="0"/>
                      </a:rPr>
                      <m:t>𝑊</m:t>
                    </m:r>
                    <m:r>
                      <a:rPr lang="en-GB" i="1" dirty="0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didn’t appear in the answer, they must be irrelevant!</a:t>
                </a:r>
              </a:p>
              <a:p>
                <a:pPr lvl="1" algn="ctr">
                  <a:lnSpc>
                    <a:spcPct val="150000"/>
                  </a:lnSpc>
                  <a:spcAft>
                    <a:spcPts val="1200"/>
                  </a:spcAft>
                </a:pPr>
                <a:endParaRPr lang="en-GB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4" name="Rectangle 3">
                <a:extLst>
                  <a:ext uri="{FF2B5EF4-FFF2-40B4-BE49-F238E27FC236}">
                    <a16:creationId xmlns:a16="http://schemas.microsoft.com/office/drawing/2014/main" id="{EBF3AA2C-07BF-3C58-A22F-F9BD24A7197A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76107" y="647710"/>
                <a:ext cx="5616091" cy="1446743"/>
              </a:xfrm>
              <a:prstGeom prst="rect">
                <a:avLst/>
              </a:prstGeom>
              <a:blipFill>
                <a:blip r:embed="rId6"/>
                <a:stretch>
                  <a:fillRect r="-21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37" name="Picture 36">
            <a:extLst>
              <a:ext uri="{FF2B5EF4-FFF2-40B4-BE49-F238E27FC236}">
                <a16:creationId xmlns:a16="http://schemas.microsoft.com/office/drawing/2014/main" id="{4B7A5DF4-BBE4-9599-D8EB-FCA9D874B74D}"/>
              </a:ext>
            </a:extLst>
          </p:cNvPr>
          <p:cNvPicPr>
            <a:picLocks noChangeAspect="1"/>
          </p:cNvPicPr>
          <p:nvPr/>
        </p:nvPicPr>
        <p:blipFill rotWithShape="1">
          <a:blip r:embed="rId7"/>
          <a:srcRect t="30934" r="55824"/>
          <a:stretch/>
        </p:blipFill>
        <p:spPr>
          <a:xfrm>
            <a:off x="149311" y="4763548"/>
            <a:ext cx="1615353" cy="1657120"/>
          </a:xfrm>
          <a:prstGeom prst="rect">
            <a:avLst/>
          </a:prstGeom>
        </p:spPr>
      </p:pic>
      <p:pic>
        <p:nvPicPr>
          <p:cNvPr id="39" name="Picture 38">
            <a:extLst>
              <a:ext uri="{FF2B5EF4-FFF2-40B4-BE49-F238E27FC236}">
                <a16:creationId xmlns:a16="http://schemas.microsoft.com/office/drawing/2014/main" id="{F86C4263-2148-BAB8-A12F-A6D8D82F4EBF}"/>
              </a:ext>
            </a:extLst>
          </p:cNvPr>
          <p:cNvPicPr>
            <a:picLocks noChangeAspect="1"/>
          </p:cNvPicPr>
          <p:nvPr/>
        </p:nvPicPr>
        <p:blipFill rotWithShape="1">
          <a:blip r:embed="rId8"/>
          <a:srcRect t="30921" r="39720"/>
          <a:stretch/>
        </p:blipFill>
        <p:spPr>
          <a:xfrm>
            <a:off x="1943810" y="4763216"/>
            <a:ext cx="2204244" cy="1657452"/>
          </a:xfrm>
          <a:prstGeom prst="rect">
            <a:avLst/>
          </a:prstGeom>
        </p:spPr>
      </p:pic>
      <p:pic>
        <p:nvPicPr>
          <p:cNvPr id="41" name="Picture 40">
            <a:extLst>
              <a:ext uri="{FF2B5EF4-FFF2-40B4-BE49-F238E27FC236}">
                <a16:creationId xmlns:a16="http://schemas.microsoft.com/office/drawing/2014/main" id="{77EBBF6C-6CB1-87DD-F911-1A25E50B683B}"/>
              </a:ext>
            </a:extLst>
          </p:cNvPr>
          <p:cNvPicPr>
            <a:picLocks noChangeAspect="1"/>
          </p:cNvPicPr>
          <p:nvPr/>
        </p:nvPicPr>
        <p:blipFill rotWithShape="1">
          <a:blip r:embed="rId9"/>
          <a:srcRect t="20683" r="14671"/>
          <a:stretch/>
        </p:blipFill>
        <p:spPr>
          <a:xfrm>
            <a:off x="4326109" y="4517572"/>
            <a:ext cx="3120173" cy="1903096"/>
          </a:xfrm>
          <a:prstGeom prst="rect">
            <a:avLst/>
          </a:prstGeom>
        </p:spPr>
      </p:pic>
      <p:pic>
        <p:nvPicPr>
          <p:cNvPr id="47" name="Picture 46">
            <a:extLst>
              <a:ext uri="{FF2B5EF4-FFF2-40B4-BE49-F238E27FC236}">
                <a16:creationId xmlns:a16="http://schemas.microsoft.com/office/drawing/2014/main" id="{0757FF41-F035-1E78-5D74-B5D0030A22C2}"/>
              </a:ext>
            </a:extLst>
          </p:cNvPr>
          <p:cNvPicPr>
            <a:picLocks noChangeAspect="1"/>
          </p:cNvPicPr>
          <p:nvPr/>
        </p:nvPicPr>
        <p:blipFill rotWithShape="1">
          <a:blip r:embed="rId10"/>
          <a:srcRect r="67236"/>
          <a:stretch/>
        </p:blipFill>
        <p:spPr>
          <a:xfrm>
            <a:off x="7624336" y="4021320"/>
            <a:ext cx="1198052" cy="2399348"/>
          </a:xfrm>
          <a:prstGeom prst="rect">
            <a:avLst/>
          </a:prstGeom>
        </p:spPr>
      </p:pic>
      <p:sp>
        <p:nvSpPr>
          <p:cNvPr id="48" name="Rectangle 47">
            <a:extLst>
              <a:ext uri="{FF2B5EF4-FFF2-40B4-BE49-F238E27FC236}">
                <a16:creationId xmlns:a16="http://schemas.microsoft.com/office/drawing/2014/main" id="{EB797F49-51BF-763D-43AD-39BEF627418B}"/>
              </a:ext>
            </a:extLst>
          </p:cNvPr>
          <p:cNvSpPr/>
          <p:nvPr/>
        </p:nvSpPr>
        <p:spPr>
          <a:xfrm>
            <a:off x="904345" y="4035728"/>
            <a:ext cx="6487417" cy="461858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lvl="1" algn="ctr">
              <a:lnSpc>
                <a:spcPct val="150000"/>
              </a:lnSpc>
              <a:spcAft>
                <a:spcPts val="1200"/>
              </a:spcAft>
            </a:pPr>
            <a:r>
              <a:rPr lang="en-GB" b="1" u="sng" dirty="0">
                <a:latin typeface="Comic Sans MS" panose="030F0702030302020204" pitchFamily="66" charset="0"/>
              </a:rPr>
              <a:t>All</a:t>
            </a:r>
            <a:r>
              <a:rPr lang="en-GB" dirty="0">
                <a:latin typeface="Comic Sans MS" panose="030F0702030302020204" pitchFamily="66" charset="0"/>
              </a:rPr>
              <a:t> of the shaded triangles have the same area!</a:t>
            </a:r>
          </a:p>
        </p:txBody>
      </p:sp>
    </p:spTree>
    <p:extLst>
      <p:ext uri="{BB962C8B-B14F-4D97-AF65-F5344CB8AC3E}">
        <p14:creationId xmlns:p14="http://schemas.microsoft.com/office/powerpoint/2010/main" val="36137866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>
            <a:extLst>
              <a:ext uri="{FF2B5EF4-FFF2-40B4-BE49-F238E27FC236}">
                <a16:creationId xmlns:a16="http://schemas.microsoft.com/office/drawing/2014/main" id="{39B12BDF-35E3-76FA-5777-75A1BF56C39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" y="1590727"/>
            <a:ext cx="6940868" cy="4608576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EBF3AA2C-07BF-3C58-A22F-F9BD24A7197A}"/>
              </a:ext>
            </a:extLst>
          </p:cNvPr>
          <p:cNvSpPr/>
          <p:nvPr/>
        </p:nvSpPr>
        <p:spPr>
          <a:xfrm>
            <a:off x="1296881" y="1080228"/>
            <a:ext cx="7580418" cy="4618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GB" dirty="0">
                <a:latin typeface="Comic Sans MS" panose="030F0702030302020204" pitchFamily="66" charset="0"/>
              </a:rPr>
              <a:t>Now let’s look at the general case and use letters for the numbers.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DC9D58D-48AF-B964-91FB-0217FF257212}"/>
              </a:ext>
            </a:extLst>
          </p:cNvPr>
          <p:cNvSpPr txBox="1"/>
          <p:nvPr/>
        </p:nvSpPr>
        <p:spPr>
          <a:xfrm>
            <a:off x="2151802" y="152400"/>
            <a:ext cx="484039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latin typeface="Comic Sans MS" panose="030F0702030302020204" pitchFamily="66" charset="0"/>
              </a:rPr>
              <a:t>Triangle In Triangle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9F120AB2-C7CE-F9F6-3C20-BC8DA8265288}"/>
              </a:ext>
            </a:extLst>
          </p:cNvPr>
          <p:cNvGrpSpPr/>
          <p:nvPr/>
        </p:nvGrpSpPr>
        <p:grpSpPr>
          <a:xfrm>
            <a:off x="3843338" y="6108073"/>
            <a:ext cx="1055595" cy="523220"/>
            <a:chOff x="3744004" y="6208088"/>
            <a:chExt cx="1055595" cy="523220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4" name="TextBox 43">
                  <a:extLst>
                    <a:ext uri="{FF2B5EF4-FFF2-40B4-BE49-F238E27FC236}">
                      <a16:creationId xmlns:a16="http://schemas.microsoft.com/office/drawing/2014/main" id="{69DA6341-9921-EDED-124C-CD03749C3B4B}"/>
                    </a:ext>
                  </a:extLst>
                </p:cNvPr>
                <p:cNvSpPr txBox="1"/>
                <p:nvPr/>
              </p:nvSpPr>
              <p:spPr>
                <a:xfrm>
                  <a:off x="4026144" y="6208088"/>
                  <a:ext cx="518988" cy="52322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800" b="0" i="1" dirty="0" smtClean="0">
                            <a:latin typeface="Cambria Math" panose="02040503050406030204" pitchFamily="18" charset="0"/>
                          </a:rPr>
                          <m:t>𝑄</m:t>
                        </m:r>
                      </m:oMath>
                    </m:oMathPara>
                  </a14:m>
                  <a:endParaRPr lang="en-GB" sz="2800" dirty="0"/>
                </a:p>
              </p:txBody>
            </p:sp>
          </mc:Choice>
          <mc:Fallback xmlns="">
            <p:sp>
              <p:nvSpPr>
                <p:cNvPr id="44" name="TextBox 43">
                  <a:extLst>
                    <a:ext uri="{FF2B5EF4-FFF2-40B4-BE49-F238E27FC236}">
                      <a16:creationId xmlns:a16="http://schemas.microsoft.com/office/drawing/2014/main" id="{69DA6341-9921-EDED-124C-CD03749C3B4B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026144" y="6208088"/>
                  <a:ext cx="518988" cy="523220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20" name="Straight Arrow Connector 19">
              <a:extLst>
                <a:ext uri="{FF2B5EF4-FFF2-40B4-BE49-F238E27FC236}">
                  <a16:creationId xmlns:a16="http://schemas.microsoft.com/office/drawing/2014/main" id="{E6DAC3CF-6F35-0FC8-CE31-6492FBB23D5A}"/>
                </a:ext>
              </a:extLst>
            </p:cNvPr>
            <p:cNvCxnSpPr>
              <a:cxnSpLocks/>
            </p:cNvCxnSpPr>
            <p:nvPr/>
          </p:nvCxnSpPr>
          <p:spPr>
            <a:xfrm>
              <a:off x="3744004" y="6248401"/>
              <a:ext cx="1055595" cy="0"/>
            </a:xfrm>
            <a:prstGeom prst="straightConnector1">
              <a:avLst/>
            </a:prstGeom>
            <a:ln w="12700">
              <a:solidFill>
                <a:schemeClr val="tx1"/>
              </a:solidFill>
              <a:headEnd type="triangl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" name="Group 1">
            <a:extLst>
              <a:ext uri="{FF2B5EF4-FFF2-40B4-BE49-F238E27FC236}">
                <a16:creationId xmlns:a16="http://schemas.microsoft.com/office/drawing/2014/main" id="{ECEF946E-C80D-97E3-E634-983499A4EA98}"/>
              </a:ext>
            </a:extLst>
          </p:cNvPr>
          <p:cNvGrpSpPr/>
          <p:nvPr/>
        </p:nvGrpSpPr>
        <p:grpSpPr>
          <a:xfrm>
            <a:off x="858420" y="1829873"/>
            <a:ext cx="498020" cy="1789627"/>
            <a:chOff x="691737" y="1101213"/>
            <a:chExt cx="498020" cy="1789627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5" name="TextBox 44">
                  <a:extLst>
                    <a:ext uri="{FF2B5EF4-FFF2-40B4-BE49-F238E27FC236}">
                      <a16:creationId xmlns:a16="http://schemas.microsoft.com/office/drawing/2014/main" id="{CD0B29B1-5CB6-90EE-8DAB-6FBDD49CB2D1}"/>
                    </a:ext>
                  </a:extLst>
                </p:cNvPr>
                <p:cNvSpPr txBox="1"/>
                <p:nvPr/>
              </p:nvSpPr>
              <p:spPr>
                <a:xfrm>
                  <a:off x="691737" y="1690129"/>
                  <a:ext cx="498020" cy="52322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800" b="0" i="1" dirty="0" smtClean="0">
                            <a:latin typeface="Cambria Math" panose="02040503050406030204" pitchFamily="18" charset="0"/>
                          </a:rPr>
                          <m:t>𝑃</m:t>
                        </m:r>
                      </m:oMath>
                    </m:oMathPara>
                  </a14:m>
                  <a:endParaRPr lang="en-GB" sz="2800" dirty="0"/>
                </a:p>
              </p:txBody>
            </p:sp>
          </mc:Choice>
          <mc:Fallback xmlns="">
            <p:sp>
              <p:nvSpPr>
                <p:cNvPr id="45" name="TextBox 44">
                  <a:extLst>
                    <a:ext uri="{FF2B5EF4-FFF2-40B4-BE49-F238E27FC236}">
                      <a16:creationId xmlns:a16="http://schemas.microsoft.com/office/drawing/2014/main" id="{CD0B29B1-5CB6-90EE-8DAB-6FBDD49CB2D1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91737" y="1690129"/>
                  <a:ext cx="498020" cy="523220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21" name="Straight Arrow Connector 20">
              <a:extLst>
                <a:ext uri="{FF2B5EF4-FFF2-40B4-BE49-F238E27FC236}">
                  <a16:creationId xmlns:a16="http://schemas.microsoft.com/office/drawing/2014/main" id="{D30178F8-3D9D-2BC2-CD9B-3527AE3D1A3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130197" y="1101213"/>
              <a:ext cx="0" cy="1789627"/>
            </a:xfrm>
            <a:prstGeom prst="straightConnector1">
              <a:avLst/>
            </a:prstGeom>
            <a:ln w="12700">
              <a:solidFill>
                <a:schemeClr val="tx1"/>
              </a:solidFill>
              <a:headEnd type="triangl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" name="Rectangle 6">
            <a:extLst>
              <a:ext uri="{FF2B5EF4-FFF2-40B4-BE49-F238E27FC236}">
                <a16:creationId xmlns:a16="http://schemas.microsoft.com/office/drawing/2014/main" id="{52E34F73-B073-B1C7-2CC7-A736B202FFA7}"/>
              </a:ext>
            </a:extLst>
          </p:cNvPr>
          <p:cNvSpPr/>
          <p:nvPr/>
        </p:nvSpPr>
        <p:spPr>
          <a:xfrm>
            <a:off x="1404451" y="5881688"/>
            <a:ext cx="171450" cy="171450"/>
          </a:xfrm>
          <a:prstGeom prst="rect">
            <a:avLst/>
          </a:prstGeom>
          <a:noFill/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4E428603-0E4B-94CD-65CA-46D9170EC355}"/>
              </a:ext>
            </a:extLst>
          </p:cNvPr>
          <p:cNvSpPr/>
          <p:nvPr/>
        </p:nvSpPr>
        <p:spPr>
          <a:xfrm>
            <a:off x="3848101" y="5881688"/>
            <a:ext cx="171450" cy="171450"/>
          </a:xfrm>
          <a:prstGeom prst="rect">
            <a:avLst/>
          </a:prstGeom>
          <a:noFill/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DAB9EAE3-773C-C24D-6A5A-0BBACAEEA1EB}"/>
              </a:ext>
            </a:extLst>
          </p:cNvPr>
          <p:cNvGrpSpPr/>
          <p:nvPr/>
        </p:nvGrpSpPr>
        <p:grpSpPr>
          <a:xfrm>
            <a:off x="458370" y="3611048"/>
            <a:ext cx="907171" cy="2442090"/>
            <a:chOff x="291687" y="1101213"/>
            <a:chExt cx="907171" cy="2442090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" name="TextBox 13">
                  <a:extLst>
                    <a:ext uri="{FF2B5EF4-FFF2-40B4-BE49-F238E27FC236}">
                      <a16:creationId xmlns:a16="http://schemas.microsoft.com/office/drawing/2014/main" id="{BC8A3BBD-C2A7-7BF3-0861-BBDB61CD78AC}"/>
                    </a:ext>
                  </a:extLst>
                </p:cNvPr>
                <p:cNvSpPr txBox="1"/>
                <p:nvPr/>
              </p:nvSpPr>
              <p:spPr>
                <a:xfrm>
                  <a:off x="291687" y="1899679"/>
                  <a:ext cx="907171" cy="40011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000" b="0" i="1" dirty="0" smtClean="0">
                            <a:latin typeface="Cambria Math" panose="02040503050406030204" pitchFamily="18" charset="0"/>
                          </a:rPr>
                          <m:t>𝐻</m:t>
                        </m:r>
                        <m:r>
                          <a:rPr lang="en-GB" sz="2000" b="0" i="1" dirty="0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GB" sz="2000" b="0" i="1" dirty="0" smtClean="0">
                            <a:latin typeface="Cambria Math" panose="02040503050406030204" pitchFamily="18" charset="0"/>
                          </a:rPr>
                          <m:t>𝑃</m:t>
                        </m:r>
                      </m:oMath>
                    </m:oMathPara>
                  </a14:m>
                  <a:endParaRPr lang="en-GB" sz="2000" dirty="0"/>
                </a:p>
              </p:txBody>
            </p:sp>
          </mc:Choice>
          <mc:Fallback xmlns="">
            <p:sp>
              <p:nvSpPr>
                <p:cNvPr id="14" name="TextBox 13">
                  <a:extLst>
                    <a:ext uri="{FF2B5EF4-FFF2-40B4-BE49-F238E27FC236}">
                      <a16:creationId xmlns:a16="http://schemas.microsoft.com/office/drawing/2014/main" id="{BC8A3BBD-C2A7-7BF3-0861-BBDB61CD78AC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91687" y="1899679"/>
                  <a:ext cx="907171" cy="400110"/>
                </a:xfrm>
                <a:prstGeom prst="rect">
                  <a:avLst/>
                </a:prstGeom>
                <a:blipFill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5" name="Straight Arrow Connector 14">
              <a:extLst>
                <a:ext uri="{FF2B5EF4-FFF2-40B4-BE49-F238E27FC236}">
                  <a16:creationId xmlns:a16="http://schemas.microsoft.com/office/drawing/2014/main" id="{79EC1557-3C2E-3DEF-AF30-58872062D430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130197" y="1101213"/>
              <a:ext cx="0" cy="2442090"/>
            </a:xfrm>
            <a:prstGeom prst="straightConnector1">
              <a:avLst/>
            </a:prstGeom>
            <a:ln w="12700">
              <a:solidFill>
                <a:schemeClr val="tx1"/>
              </a:solidFill>
              <a:headEnd type="triangl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7" name="Group 16">
            <a:extLst>
              <a:ext uri="{FF2B5EF4-FFF2-40B4-BE49-F238E27FC236}">
                <a16:creationId xmlns:a16="http://schemas.microsoft.com/office/drawing/2014/main" id="{8F5FBF49-0EAF-70B3-7EAE-F301F77B5694}"/>
              </a:ext>
            </a:extLst>
          </p:cNvPr>
          <p:cNvGrpSpPr/>
          <p:nvPr/>
        </p:nvGrpSpPr>
        <p:grpSpPr>
          <a:xfrm>
            <a:off x="1404451" y="6148386"/>
            <a:ext cx="2444353" cy="407422"/>
            <a:chOff x="2415074" y="6248401"/>
            <a:chExt cx="2384525" cy="407422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8" name="TextBox 17">
                  <a:extLst>
                    <a:ext uri="{FF2B5EF4-FFF2-40B4-BE49-F238E27FC236}">
                      <a16:creationId xmlns:a16="http://schemas.microsoft.com/office/drawing/2014/main" id="{96B7A79D-61A4-EAB6-DF3E-130EAAEA147F}"/>
                    </a:ext>
                  </a:extLst>
                </p:cNvPr>
                <p:cNvSpPr txBox="1"/>
                <p:nvPr/>
              </p:nvSpPr>
              <p:spPr>
                <a:xfrm>
                  <a:off x="3050496" y="6255713"/>
                  <a:ext cx="930731" cy="40011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000" b="0" i="1" dirty="0" smtClean="0">
                            <a:latin typeface="Cambria Math" panose="02040503050406030204" pitchFamily="18" charset="0"/>
                          </a:rPr>
                          <m:t>𝑊</m:t>
                        </m:r>
                        <m:r>
                          <a:rPr lang="en-GB" sz="2000" b="0" i="1" dirty="0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GB" sz="2000" b="0" i="1" dirty="0" smtClean="0">
                            <a:latin typeface="Cambria Math" panose="02040503050406030204" pitchFamily="18" charset="0"/>
                          </a:rPr>
                          <m:t>𝑄</m:t>
                        </m:r>
                      </m:oMath>
                    </m:oMathPara>
                  </a14:m>
                  <a:endParaRPr lang="en-GB" sz="2000" dirty="0"/>
                </a:p>
              </p:txBody>
            </p:sp>
          </mc:Choice>
          <mc:Fallback xmlns="">
            <p:sp>
              <p:nvSpPr>
                <p:cNvPr id="18" name="TextBox 17">
                  <a:extLst>
                    <a:ext uri="{FF2B5EF4-FFF2-40B4-BE49-F238E27FC236}">
                      <a16:creationId xmlns:a16="http://schemas.microsoft.com/office/drawing/2014/main" id="{96B7A79D-61A4-EAB6-DF3E-130EAAEA147F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050496" y="6255713"/>
                  <a:ext cx="930731" cy="400110"/>
                </a:xfrm>
                <a:prstGeom prst="rect">
                  <a:avLst/>
                </a:prstGeom>
                <a:blipFill>
                  <a:blip r:embed="rId6"/>
                  <a:stretch>
                    <a:fillRect b="-9231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9" name="Straight Arrow Connector 18">
              <a:extLst>
                <a:ext uri="{FF2B5EF4-FFF2-40B4-BE49-F238E27FC236}">
                  <a16:creationId xmlns:a16="http://schemas.microsoft.com/office/drawing/2014/main" id="{1B58B774-DAAE-D472-7887-8BC81EA07AFD}"/>
                </a:ext>
              </a:extLst>
            </p:cNvPr>
            <p:cNvCxnSpPr>
              <a:cxnSpLocks/>
            </p:cNvCxnSpPr>
            <p:nvPr/>
          </p:nvCxnSpPr>
          <p:spPr>
            <a:xfrm>
              <a:off x="2415074" y="6248401"/>
              <a:ext cx="2384525" cy="0"/>
            </a:xfrm>
            <a:prstGeom prst="straightConnector1">
              <a:avLst/>
            </a:prstGeom>
            <a:ln w="12700">
              <a:solidFill>
                <a:schemeClr val="tx1"/>
              </a:solidFill>
              <a:headEnd type="triangl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49C89CA3-E59B-BD7B-7838-4AFE8CF99185}"/>
                  </a:ext>
                </a:extLst>
              </p:cNvPr>
              <p:cNvSpPr/>
              <p:nvPr/>
            </p:nvSpPr>
            <p:spPr>
              <a:xfrm>
                <a:off x="2643636" y="2174736"/>
                <a:ext cx="6381426" cy="356790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en-GB" dirty="0">
                    <a:latin typeface="Comic Sans MS" panose="030F0702030302020204" pitchFamily="66" charset="0"/>
                  </a:rPr>
                  <a:t>Using area subtraction, the required area is given by:</a:t>
                </a:r>
              </a:p>
              <a:p>
                <a:pPr>
                  <a:lnSpc>
                    <a:spcPct val="150000"/>
                  </a:lnSpc>
                </a:pPr>
                <a:r>
                  <a:rPr lang="en-GB" b="0" dirty="0"/>
                  <a:t>		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b="0" i="1" dirty="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b="0" i="1" dirty="0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GB" b="0" i="1" dirty="0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r>
                      <a:rPr lang="en-GB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r>
                      <a:rPr lang="en-GB" i="1" dirty="0" smtClean="0">
                        <a:latin typeface="Cambria Math" panose="02040503050406030204" pitchFamily="18" charset="0"/>
                      </a:rPr>
                      <m:t>𝐻</m:t>
                    </m:r>
                    <m:r>
                      <a:rPr lang="en-GB" b="0" i="1" dirty="0" smtClean="0">
                        <a:latin typeface="Cambria Math" panose="02040503050406030204" pitchFamily="18" charset="0"/>
                      </a:rPr>
                      <m:t>𝑊</m:t>
                    </m:r>
                    <m:r>
                      <a:rPr lang="en-GB" b="0" i="1" dirty="0" smtClean="0">
                        <a:latin typeface="Cambria Math" panose="02040503050406030204" pitchFamily="18" charset="0"/>
                      </a:rPr>
                      <m:t>−</m:t>
                    </m:r>
                    <m:f>
                      <m:fPr>
                        <m:ctrlPr>
                          <a:rPr lang="en-GB" b="0" i="1" dirty="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b="0" i="1" dirty="0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GB" b="0" i="1" dirty="0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r>
                      <a:rPr lang="en-GB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r>
                      <a:rPr lang="en-GB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𝑃</m:t>
                    </m:r>
                    <m:d>
                      <m:dPr>
                        <m:ctrlPr>
                          <a:rPr lang="en-GB" b="0" i="1" dirty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b="0" i="1" dirty="0" smtClean="0">
                            <a:latin typeface="Cambria Math" panose="02040503050406030204" pitchFamily="18" charset="0"/>
                          </a:rPr>
                          <m:t>𝑊</m:t>
                        </m:r>
                        <m:r>
                          <a:rPr lang="en-GB" b="0" i="1" dirty="0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GB" b="0" i="1" dirty="0" smtClean="0">
                            <a:latin typeface="Cambria Math" panose="02040503050406030204" pitchFamily="18" charset="0"/>
                          </a:rPr>
                          <m:t>𝑄</m:t>
                        </m:r>
                      </m:e>
                    </m:d>
                    <m:r>
                      <a:rPr lang="en-GB" b="0" i="1" dirty="0" smtClean="0">
                        <a:latin typeface="Cambria Math" panose="02040503050406030204" pitchFamily="18" charset="0"/>
                      </a:rPr>
                      <m:t>−</m:t>
                    </m:r>
                    <m:f>
                      <m:fPr>
                        <m:ctrlPr>
                          <a:rPr lang="en-GB" b="0" i="1" dirty="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b="0" i="1" dirty="0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GB" b="0" i="1" dirty="0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r>
                      <a:rPr lang="en-GB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d>
                      <m:dPr>
                        <m:ctrlPr>
                          <a:rPr lang="en-GB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𝐻</m:t>
                        </m:r>
                        <m:r>
                          <a:rPr lang="en-GB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</m:t>
                        </m:r>
                        <m:r>
                          <a:rPr lang="en-GB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𝑃</m:t>
                        </m:r>
                      </m:e>
                    </m:d>
                    <m:r>
                      <a:rPr lang="en-GB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𝑊</m:t>
                    </m:r>
                  </m:oMath>
                </a14:m>
                <a:endParaRPr lang="en-GB" dirty="0">
                  <a:latin typeface="Comic Sans MS" panose="030F0702030302020204" pitchFamily="66" charset="0"/>
                </a:endParaRPr>
              </a:p>
              <a:p>
                <a:pPr>
                  <a:lnSpc>
                    <a:spcPct val="150000"/>
                  </a:lnSpc>
                </a:pPr>
                <a:r>
                  <a:rPr lang="en-GB" dirty="0">
                    <a:latin typeface="Comic Sans MS" panose="030F0702030302020204" pitchFamily="66" charset="0"/>
                  </a:rPr>
                  <a:t>		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b="0" i="1" dirty="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b="0" i="1" dirty="0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GB" b="0" i="1" dirty="0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d>
                      <m:dPr>
                        <m:begChr m:val="["/>
                        <m:endChr m:val="]"/>
                        <m:ctrlPr>
                          <a:rPr lang="en-GB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𝐻𝑊</m:t>
                        </m:r>
                        <m:r>
                          <a:rPr lang="en-GB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</m:t>
                        </m:r>
                        <m:d>
                          <m:dPr>
                            <m:ctrlPr>
                              <a:rPr lang="en-GB" b="0" i="1" dirty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b="0" i="1" dirty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𝑃𝑊</m:t>
                            </m:r>
                            <m:r>
                              <a:rPr lang="en-GB" b="0" i="1" dirty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en-GB" b="0" i="1" dirty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𝑃𝑄</m:t>
                            </m:r>
                          </m:e>
                        </m:d>
                        <m:r>
                          <a:rPr lang="en-GB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</m:t>
                        </m:r>
                        <m:d>
                          <m:dPr>
                            <m:ctrlPr>
                              <a:rPr lang="en-GB" i="1" dirty="0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b="0" i="1" dirty="0" smtClean="0">
                                <a:latin typeface="Cambria Math" panose="02040503050406030204" pitchFamily="18" charset="0"/>
                              </a:rPr>
                              <m:t>𝐻𝑊</m:t>
                            </m:r>
                            <m:r>
                              <a:rPr lang="en-GB" b="0" i="1" dirty="0" smtClean="0"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en-GB" b="0" i="1" dirty="0" smtClean="0">
                                <a:latin typeface="Cambria Math" panose="02040503050406030204" pitchFamily="18" charset="0"/>
                              </a:rPr>
                              <m:t>𝑃𝑊</m:t>
                            </m:r>
                          </m:e>
                        </m:d>
                      </m:e>
                    </m:d>
                  </m:oMath>
                </a14:m>
                <a:endParaRPr lang="en-GB" dirty="0">
                  <a:latin typeface="Comic Sans MS" panose="030F0702030302020204" pitchFamily="66" charset="0"/>
                </a:endParaRPr>
              </a:p>
              <a:p>
                <a:pPr>
                  <a:lnSpc>
                    <a:spcPct val="150000"/>
                  </a:lnSpc>
                </a:pPr>
                <a:r>
                  <a:rPr lang="en-GB" dirty="0">
                    <a:latin typeface="Comic Sans MS" panose="030F0702030302020204" pitchFamily="66" charset="0"/>
                  </a:rPr>
                  <a:t>		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b="0" i="1" dirty="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b="0" i="1" dirty="0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GB" b="0" i="1" dirty="0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d>
                      <m:dPr>
                        <m:begChr m:val="["/>
                        <m:endChr m:val="]"/>
                        <m:ctrlPr>
                          <a:rPr lang="en-GB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𝐻𝑊</m:t>
                        </m:r>
                        <m:r>
                          <a:rPr lang="en-GB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</m:t>
                        </m:r>
                        <m:r>
                          <a:rPr lang="en-GB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𝑃𝑊</m:t>
                        </m:r>
                        <m:r>
                          <a:rPr lang="en-GB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+</m:t>
                        </m:r>
                        <m:r>
                          <a:rPr lang="en-GB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𝑃𝑄</m:t>
                        </m:r>
                        <m:r>
                          <a:rPr lang="en-GB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</m:t>
                        </m:r>
                        <m:r>
                          <a:rPr lang="en-GB" i="1" dirty="0">
                            <a:latin typeface="Cambria Math" panose="02040503050406030204" pitchFamily="18" charset="0"/>
                          </a:rPr>
                          <m:t>𝐻𝑊</m:t>
                        </m:r>
                        <m:r>
                          <a:rPr lang="en-GB" i="1" dirty="0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GB" b="0" i="1" dirty="0" smtClean="0">
                            <a:latin typeface="Cambria Math" panose="02040503050406030204" pitchFamily="18" charset="0"/>
                          </a:rPr>
                          <m:t>𝑃</m:t>
                        </m:r>
                        <m:r>
                          <a:rPr lang="en-GB" i="1" dirty="0">
                            <a:latin typeface="Cambria Math" panose="02040503050406030204" pitchFamily="18" charset="0"/>
                          </a:rPr>
                          <m:t>𝑊</m:t>
                        </m:r>
                      </m:e>
                    </m:d>
                  </m:oMath>
                </a14:m>
                <a:endParaRPr lang="en-GB" dirty="0">
                  <a:latin typeface="Comic Sans MS" panose="030F0702030302020204" pitchFamily="66" charset="0"/>
                </a:endParaRPr>
              </a:p>
              <a:p>
                <a:pPr>
                  <a:lnSpc>
                    <a:spcPct val="150000"/>
                  </a:lnSpc>
                </a:pPr>
                <a:r>
                  <a:rPr lang="en-GB" dirty="0">
                    <a:latin typeface="Comic Sans MS" panose="030F0702030302020204" pitchFamily="66" charset="0"/>
                  </a:rPr>
                  <a:t>			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800" b="1" i="1" dirty="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800" b="1" i="1" dirty="0" smtClean="0">
                            <a:latin typeface="Cambria Math" panose="02040503050406030204" pitchFamily="18" charset="0"/>
                          </a:rPr>
                          <m:t>𝑷𝑸</m:t>
                        </m:r>
                      </m:num>
                      <m:den>
                        <m:r>
                          <a:rPr lang="en-GB" sz="2800" b="1" i="1" dirty="0" smtClean="0">
                            <a:latin typeface="Cambria Math" panose="02040503050406030204" pitchFamily="18" charset="0"/>
                          </a:rPr>
                          <m:t>𝟐</m:t>
                        </m:r>
                      </m:den>
                    </m:f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 sq. units.</a:t>
                </a:r>
              </a:p>
              <a:p>
                <a:pPr>
                  <a:lnSpc>
                    <a:spcPct val="150000"/>
                  </a:lnSpc>
                </a:pPr>
                <a:endParaRPr lang="en-GB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49C89CA3-E59B-BD7B-7838-4AFE8CF99185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43636" y="2174736"/>
                <a:ext cx="6381426" cy="3567900"/>
              </a:xfrm>
              <a:prstGeom prst="rect">
                <a:avLst/>
              </a:prstGeom>
              <a:blipFill>
                <a:blip r:embed="rId7"/>
                <a:stretch>
                  <a:fillRect l="-86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Rectangle 5">
            <a:extLst>
              <a:ext uri="{FF2B5EF4-FFF2-40B4-BE49-F238E27FC236}">
                <a16:creationId xmlns:a16="http://schemas.microsoft.com/office/drawing/2014/main" id="{08614F21-F73D-86DC-8607-D667C9BDD8B7}"/>
              </a:ext>
            </a:extLst>
          </p:cNvPr>
          <p:cNvSpPr/>
          <p:nvPr/>
        </p:nvSpPr>
        <p:spPr>
          <a:xfrm>
            <a:off x="4898933" y="5318587"/>
            <a:ext cx="4376681" cy="4618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GB" dirty="0">
                <a:latin typeface="Comic Sans MS" panose="030F0702030302020204" pitchFamily="66" charset="0"/>
              </a:rPr>
              <a:t>Now you can check your own answer.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AD21CB85-BDED-3CE4-66FC-F873891A78BE}"/>
              </a:ext>
            </a:extLst>
          </p:cNvPr>
          <p:cNvCxnSpPr/>
          <p:nvPr/>
        </p:nvCxnSpPr>
        <p:spPr>
          <a:xfrm flipH="1">
            <a:off x="4796677" y="3952817"/>
            <a:ext cx="265471" cy="421137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CFCBEAE6-E008-175F-84EA-CB0C4E4DBEC6}"/>
              </a:ext>
            </a:extLst>
          </p:cNvPr>
          <p:cNvCxnSpPr/>
          <p:nvPr/>
        </p:nvCxnSpPr>
        <p:spPr>
          <a:xfrm flipH="1">
            <a:off x="6675120" y="3948157"/>
            <a:ext cx="265471" cy="421137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77F8A3AC-0F59-3DF6-F45B-02D753B7D401}"/>
              </a:ext>
            </a:extLst>
          </p:cNvPr>
          <p:cNvCxnSpPr/>
          <p:nvPr/>
        </p:nvCxnSpPr>
        <p:spPr>
          <a:xfrm flipH="1">
            <a:off x="5421517" y="3952817"/>
            <a:ext cx="265471" cy="421137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68C6F5A5-E4EE-070C-87A5-E7B808E5FD21}"/>
              </a:ext>
            </a:extLst>
          </p:cNvPr>
          <p:cNvCxnSpPr/>
          <p:nvPr/>
        </p:nvCxnSpPr>
        <p:spPr>
          <a:xfrm flipH="1">
            <a:off x="7305040" y="3948157"/>
            <a:ext cx="265471" cy="421137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942079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500"/>
                            </p:stCondLst>
                            <p:childTnLst>
                              <p:par>
                                <p:cTn id="39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500"/>
                            </p:stCondLst>
                            <p:childTnLst>
                              <p:par>
                                <p:cTn id="50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500"/>
                            </p:stCondLst>
                            <p:childTnLst>
                              <p:par>
                                <p:cTn id="6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/>
      <p:bldP spid="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199EF1-827F-DF12-58CF-A718FEAF77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D30672-4084-3B50-4A9F-356AD8DD61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582406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2" name="TextBox 41">
                <a:extLst>
                  <a:ext uri="{FF2B5EF4-FFF2-40B4-BE49-F238E27FC236}">
                    <a16:creationId xmlns:a16="http://schemas.microsoft.com/office/drawing/2014/main" id="{0907E5F8-A74F-5CD2-2065-0F7A8BC681DA}"/>
                  </a:ext>
                </a:extLst>
              </p:cNvPr>
              <p:cNvSpPr txBox="1"/>
              <p:nvPr/>
            </p:nvSpPr>
            <p:spPr>
              <a:xfrm>
                <a:off x="3888025" y="1842974"/>
                <a:ext cx="4840396" cy="262174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800" dirty="0">
                    <a:latin typeface="Comic Sans MS" panose="030F0702030302020204" pitchFamily="66" charset="0"/>
                  </a:rPr>
                  <a:t>The answer is half the product of the two numbers.</a:t>
                </a:r>
              </a:p>
              <a:p>
                <a:endParaRPr lang="en-GB" sz="2800" dirty="0">
                  <a:latin typeface="Comic Sans MS" panose="030F0702030302020204" pitchFamily="66" charset="0"/>
                </a:endParaRPr>
              </a:p>
              <a:p>
                <a:r>
                  <a:rPr lang="en-GB" sz="2800" dirty="0">
                    <a:latin typeface="Comic Sans MS" panose="030F0702030302020204" pitchFamily="66" charset="0"/>
                  </a:rPr>
                  <a:t>E.g.  Area </a:t>
                </a:r>
                <a14:m>
                  <m:oMath xmlns:m="http://schemas.openxmlformats.org/officeDocument/2006/math">
                    <m:r>
                      <a:rPr lang="en-GB" sz="3600" b="1" i="1" dirty="0" smtClean="0">
                        <a:latin typeface="Cambria Math" panose="02040503050406030204" pitchFamily="18" charset="0"/>
                      </a:rPr>
                      <m:t>= </m:t>
                    </m:r>
                    <m:f>
                      <m:fPr>
                        <m:ctrlPr>
                          <a:rPr lang="en-GB" sz="3600" b="1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3600" b="1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𝟓</m:t>
                        </m:r>
                        <m:r>
                          <a:rPr lang="en-GB" sz="3600" b="1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×</m:t>
                        </m:r>
                        <m:r>
                          <a:rPr lang="en-GB" sz="3600" b="1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𝟑</m:t>
                        </m:r>
                      </m:num>
                      <m:den>
                        <m:r>
                          <a:rPr lang="en-GB" sz="3600" b="1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𝟐</m:t>
                        </m:r>
                      </m:den>
                    </m:f>
                  </m:oMath>
                </a14:m>
                <a:endParaRPr lang="en-GB" sz="2800" b="1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42" name="TextBox 41">
                <a:extLst>
                  <a:ext uri="{FF2B5EF4-FFF2-40B4-BE49-F238E27FC236}">
                    <a16:creationId xmlns:a16="http://schemas.microsoft.com/office/drawing/2014/main" id="{0907E5F8-A74F-5CD2-2065-0F7A8BC681D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88025" y="1842974"/>
                <a:ext cx="4840396" cy="2621743"/>
              </a:xfrm>
              <a:prstGeom prst="rect">
                <a:avLst/>
              </a:prstGeom>
              <a:blipFill>
                <a:blip r:embed="rId2"/>
                <a:stretch>
                  <a:fillRect l="-2645" t="-2326" b="-23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4" name="TextBox 43">
                <a:extLst>
                  <a:ext uri="{FF2B5EF4-FFF2-40B4-BE49-F238E27FC236}">
                    <a16:creationId xmlns:a16="http://schemas.microsoft.com/office/drawing/2014/main" id="{69DA6341-9921-EDED-124C-CD03749C3B4B}"/>
                  </a:ext>
                </a:extLst>
              </p:cNvPr>
              <p:cNvSpPr txBox="1"/>
              <p:nvPr/>
            </p:nvSpPr>
            <p:spPr>
              <a:xfrm>
                <a:off x="3888025" y="6208088"/>
                <a:ext cx="465191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0" i="1" dirty="0" smtClean="0">
                          <a:latin typeface="Cambria Math" panose="02040503050406030204" pitchFamily="18" charset="0"/>
                        </a:rPr>
                        <m:t>3</m:t>
                      </m:r>
                    </m:oMath>
                  </m:oMathPara>
                </a14:m>
                <a:endParaRPr lang="en-GB" sz="2800" dirty="0"/>
              </a:p>
            </p:txBody>
          </p:sp>
        </mc:Choice>
        <mc:Fallback xmlns="">
          <p:sp>
            <p:nvSpPr>
              <p:cNvPr id="44" name="TextBox 43">
                <a:extLst>
                  <a:ext uri="{FF2B5EF4-FFF2-40B4-BE49-F238E27FC236}">
                    <a16:creationId xmlns:a16="http://schemas.microsoft.com/office/drawing/2014/main" id="{69DA6341-9921-EDED-124C-CD03749C3B4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88025" y="6208088"/>
                <a:ext cx="465191" cy="52322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5" name="TextBox 44">
                <a:extLst>
                  <a:ext uri="{FF2B5EF4-FFF2-40B4-BE49-F238E27FC236}">
                    <a16:creationId xmlns:a16="http://schemas.microsoft.com/office/drawing/2014/main" id="{CD0B29B1-5CB6-90EE-8DAB-6FBDD49CB2D1}"/>
                  </a:ext>
                </a:extLst>
              </p:cNvPr>
              <p:cNvSpPr txBox="1"/>
              <p:nvPr/>
            </p:nvSpPr>
            <p:spPr>
              <a:xfrm>
                <a:off x="691737" y="2023506"/>
                <a:ext cx="481222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0" i="1" dirty="0" smtClean="0">
                          <a:latin typeface="Cambria Math" panose="02040503050406030204" pitchFamily="18" charset="0"/>
                        </a:rPr>
                        <m:t>5</m:t>
                      </m:r>
                    </m:oMath>
                  </m:oMathPara>
                </a14:m>
                <a:endParaRPr lang="en-GB" sz="2800" dirty="0"/>
              </a:p>
            </p:txBody>
          </p:sp>
        </mc:Choice>
        <mc:Fallback xmlns="">
          <p:sp>
            <p:nvSpPr>
              <p:cNvPr id="45" name="TextBox 44">
                <a:extLst>
                  <a:ext uri="{FF2B5EF4-FFF2-40B4-BE49-F238E27FC236}">
                    <a16:creationId xmlns:a16="http://schemas.microsoft.com/office/drawing/2014/main" id="{CD0B29B1-5CB6-90EE-8DAB-6FBDD49CB2D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1737" y="2023506"/>
                <a:ext cx="481222" cy="52322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3" name="Isosceles Triangle 22">
            <a:extLst>
              <a:ext uri="{FF2B5EF4-FFF2-40B4-BE49-F238E27FC236}">
                <a16:creationId xmlns:a16="http://schemas.microsoft.com/office/drawing/2014/main" id="{7F101129-A914-E422-506F-F3F4E8C36E58}"/>
              </a:ext>
            </a:extLst>
          </p:cNvPr>
          <p:cNvSpPr/>
          <p:nvPr/>
        </p:nvSpPr>
        <p:spPr>
          <a:xfrm rot="2340000">
            <a:off x="1030831" y="4087858"/>
            <a:ext cx="4409986" cy="619308"/>
          </a:xfrm>
          <a:prstGeom prst="triangle">
            <a:avLst>
              <a:gd name="adj" fmla="val 49511"/>
            </a:avLst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B24D55C3-A931-D1FB-B901-CA841E599BCD}"/>
              </a:ext>
            </a:extLst>
          </p:cNvPr>
          <p:cNvCxnSpPr/>
          <p:nvPr/>
        </p:nvCxnSpPr>
        <p:spPr>
          <a:xfrm flipV="1">
            <a:off x="3441640" y="4165728"/>
            <a:ext cx="0" cy="192044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929055F7-5A77-FDDE-118F-DE4381E34D14}"/>
              </a:ext>
            </a:extLst>
          </p:cNvPr>
          <p:cNvCxnSpPr>
            <a:cxnSpLocks/>
            <a:stCxn id="2" idx="4"/>
          </p:cNvCxnSpPr>
          <p:nvPr/>
        </p:nvCxnSpPr>
        <p:spPr>
          <a:xfrm flipH="1" flipV="1">
            <a:off x="1288376" y="3213100"/>
            <a:ext cx="3511224" cy="2873068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CBA05682-EC1F-B3B9-C24E-383DBB91D771}"/>
              </a:ext>
            </a:extLst>
          </p:cNvPr>
          <p:cNvCxnSpPr>
            <a:cxnSpLocks/>
          </p:cNvCxnSpPr>
          <p:nvPr/>
        </p:nvCxnSpPr>
        <p:spPr>
          <a:xfrm flipH="1" flipV="1">
            <a:off x="1288376" y="3213100"/>
            <a:ext cx="2153264" cy="952628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E6DAC3CF-6F35-0FC8-CE31-6492FBB23D5A}"/>
              </a:ext>
            </a:extLst>
          </p:cNvPr>
          <p:cNvCxnSpPr/>
          <p:nvPr/>
        </p:nvCxnSpPr>
        <p:spPr>
          <a:xfrm>
            <a:off x="3441639" y="6248401"/>
            <a:ext cx="1357960" cy="0"/>
          </a:xfrm>
          <a:prstGeom prst="straightConnector1">
            <a:avLst/>
          </a:prstGeom>
          <a:ln w="12700">
            <a:solidFill>
              <a:schemeClr val="tx1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D30178F8-3D9D-2BC2-CD9B-3527AE3D1A37}"/>
              </a:ext>
            </a:extLst>
          </p:cNvPr>
          <p:cNvCxnSpPr>
            <a:cxnSpLocks/>
          </p:cNvCxnSpPr>
          <p:nvPr/>
        </p:nvCxnSpPr>
        <p:spPr>
          <a:xfrm flipV="1">
            <a:off x="1130197" y="1101213"/>
            <a:ext cx="0" cy="2163097"/>
          </a:xfrm>
          <a:prstGeom prst="straightConnector1">
            <a:avLst/>
          </a:prstGeom>
          <a:ln w="12700">
            <a:solidFill>
              <a:schemeClr val="tx1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Isosceles Triangle 1">
            <a:extLst>
              <a:ext uri="{FF2B5EF4-FFF2-40B4-BE49-F238E27FC236}">
                <a16:creationId xmlns:a16="http://schemas.microsoft.com/office/drawing/2014/main" id="{C7793DA2-F092-2ACF-5038-434B62052A24}"/>
              </a:ext>
            </a:extLst>
          </p:cNvPr>
          <p:cNvSpPr/>
          <p:nvPr/>
        </p:nvSpPr>
        <p:spPr>
          <a:xfrm>
            <a:off x="1288376" y="1101213"/>
            <a:ext cx="3511224" cy="4984955"/>
          </a:xfrm>
          <a:prstGeom prst="triangle">
            <a:avLst>
              <a:gd name="adj" fmla="val 0"/>
            </a:avLst>
          </a:prstGeom>
          <a:noFill/>
          <a:ln w="2857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4A784EA2-3566-A78D-EC2B-120D222F5F8D}"/>
              </a:ext>
            </a:extLst>
          </p:cNvPr>
          <p:cNvSpPr txBox="1"/>
          <p:nvPr/>
        </p:nvSpPr>
        <p:spPr>
          <a:xfrm>
            <a:off x="133700" y="6381692"/>
            <a:ext cx="257960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>
                <a:latin typeface="Comic Sans MS" panose="030F0702030302020204" pitchFamily="66" charset="0"/>
              </a:rPr>
              <a:t>(not drawn to scale)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6B0B105-FFFE-A6BB-CF12-05BDC859BB88}"/>
              </a:ext>
            </a:extLst>
          </p:cNvPr>
          <p:cNvSpPr txBox="1"/>
          <p:nvPr/>
        </p:nvSpPr>
        <p:spPr>
          <a:xfrm>
            <a:off x="2151802" y="152400"/>
            <a:ext cx="484039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latin typeface="Comic Sans MS" panose="030F0702030302020204" pitchFamily="66" charset="0"/>
              </a:rPr>
              <a:t>NOTE TO TEACHER - 1</a:t>
            </a:r>
          </a:p>
        </p:txBody>
      </p:sp>
    </p:spTree>
    <p:extLst>
      <p:ext uri="{BB962C8B-B14F-4D97-AF65-F5344CB8AC3E}">
        <p14:creationId xmlns:p14="http://schemas.microsoft.com/office/powerpoint/2010/main" val="6315678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DF895281-CAB8-B708-1227-7CC790125A4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5974" y="855827"/>
            <a:ext cx="7620000" cy="4589384"/>
          </a:xfrm>
          <a:prstGeom prst="rect">
            <a:avLst/>
          </a:prstGeom>
          <a:ln>
            <a:solidFill>
              <a:schemeClr val="accent1"/>
            </a:solidFill>
          </a:ln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F6B0B105-FFFE-A6BB-CF12-05BDC859BB88}"/>
              </a:ext>
            </a:extLst>
          </p:cNvPr>
          <p:cNvSpPr txBox="1"/>
          <p:nvPr/>
        </p:nvSpPr>
        <p:spPr>
          <a:xfrm>
            <a:off x="2151802" y="152400"/>
            <a:ext cx="484039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latin typeface="Comic Sans MS" panose="030F0702030302020204" pitchFamily="66" charset="0"/>
              </a:rPr>
              <a:t>NOTE TO TEACHER - 2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2DFEEB1-C3BD-B260-6A19-639ABEC8B24E}"/>
              </a:ext>
            </a:extLst>
          </p:cNvPr>
          <p:cNvSpPr txBox="1"/>
          <p:nvPr/>
        </p:nvSpPr>
        <p:spPr>
          <a:xfrm>
            <a:off x="5142271" y="2930011"/>
            <a:ext cx="3765755" cy="1323439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GB" sz="2000" dirty="0"/>
              <a:t>Use the </a:t>
            </a:r>
            <a:r>
              <a:rPr lang="en-GB" sz="2000" dirty="0" err="1"/>
              <a:t>Geogebra</a:t>
            </a:r>
            <a:r>
              <a:rPr lang="en-GB" sz="2000" dirty="0"/>
              <a:t> applet to demonstrate changing the parameters and moving the vertices.</a:t>
            </a:r>
          </a:p>
        </p:txBody>
      </p:sp>
    </p:spTree>
    <p:extLst>
      <p:ext uri="{BB962C8B-B14F-4D97-AF65-F5344CB8AC3E}">
        <p14:creationId xmlns:p14="http://schemas.microsoft.com/office/powerpoint/2010/main" val="32732334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RESOURCES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219043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778</Words>
  <Application>Microsoft Office PowerPoint</Application>
  <PresentationFormat>On-screen Show (4:3)</PresentationFormat>
  <Paragraphs>186</Paragraphs>
  <Slides>33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33</vt:i4>
      </vt:variant>
    </vt:vector>
  </HeadingPairs>
  <TitlesOfParts>
    <vt:vector size="39" baseType="lpstr">
      <vt:lpstr>Arial</vt:lpstr>
      <vt:lpstr>Bradley Hand ITC</vt:lpstr>
      <vt:lpstr>Calibri</vt:lpstr>
      <vt:lpstr>Cambria Math</vt:lpstr>
      <vt:lpstr>Comic Sans MS</vt:lpstr>
      <vt:lpstr>Office Theme</vt:lpstr>
      <vt:lpstr>Triangle In Triangle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RESOURCES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Overlapping Circles</dc:title>
  <dc:creator>John</dc:creator>
  <cp:lastModifiedBy>John Burke</cp:lastModifiedBy>
  <cp:revision>37</cp:revision>
  <cp:lastPrinted>2023-07-13T14:50:53Z</cp:lastPrinted>
  <dcterms:created xsi:type="dcterms:W3CDTF">2018-06-09T05:00:25Z</dcterms:created>
  <dcterms:modified xsi:type="dcterms:W3CDTF">2023-07-17T12:44:23Z</dcterms:modified>
</cp:coreProperties>
</file>